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Lst>
  <p:notesMasterIdLst>
    <p:notesMasterId r:id="rId40"/>
  </p:notesMasterIdLst>
  <p:sldIdLst>
    <p:sldId id="256" r:id="rId2"/>
    <p:sldId id="257" r:id="rId3"/>
    <p:sldId id="270" r:id="rId4"/>
    <p:sldId id="258" r:id="rId5"/>
    <p:sldId id="276" r:id="rId6"/>
    <p:sldId id="271" r:id="rId7"/>
    <p:sldId id="260" r:id="rId8"/>
    <p:sldId id="266" r:id="rId9"/>
    <p:sldId id="267" r:id="rId10"/>
    <p:sldId id="272" r:id="rId11"/>
    <p:sldId id="268" r:id="rId12"/>
    <p:sldId id="277" r:id="rId13"/>
    <p:sldId id="280" r:id="rId14"/>
    <p:sldId id="279" r:id="rId15"/>
    <p:sldId id="274" r:id="rId16"/>
    <p:sldId id="265" r:id="rId17"/>
    <p:sldId id="296" r:id="rId18"/>
    <p:sldId id="290" r:id="rId19"/>
    <p:sldId id="299" r:id="rId20"/>
    <p:sldId id="288" r:id="rId21"/>
    <p:sldId id="287" r:id="rId22"/>
    <p:sldId id="289" r:id="rId23"/>
    <p:sldId id="291" r:id="rId24"/>
    <p:sldId id="293" r:id="rId25"/>
    <p:sldId id="294" r:id="rId26"/>
    <p:sldId id="292" r:id="rId27"/>
    <p:sldId id="295" r:id="rId28"/>
    <p:sldId id="300" r:id="rId29"/>
    <p:sldId id="304" r:id="rId30"/>
    <p:sldId id="305" r:id="rId31"/>
    <p:sldId id="302" r:id="rId32"/>
    <p:sldId id="307" r:id="rId33"/>
    <p:sldId id="306" r:id="rId34"/>
    <p:sldId id="262" r:id="rId35"/>
    <p:sldId id="282" r:id="rId36"/>
    <p:sldId id="283" r:id="rId37"/>
    <p:sldId id="284" r:id="rId38"/>
    <p:sldId id="298" r:id="rId39"/>
  </p:sldIdLst>
  <p:sldSz cx="9144000" cy="5143500" type="screen16x9"/>
  <p:notesSz cx="6858000" cy="9144000"/>
  <p:embeddedFontLst>
    <p:embeddedFont>
      <p:font typeface="Roboto" panose="020B0604020202020204" charset="0"/>
      <p:regular r:id="rId41"/>
      <p:bold r:id="rId42"/>
      <p:italic r:id="rId43"/>
      <p:boldItalic r:id="rId44"/>
    </p:embeddedFont>
    <p:embeddedFont>
      <p:font typeface="Roboto Light"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8FE2"/>
    <a:srgbClr val="23232D"/>
    <a:srgbClr val="1651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75" autoAdjust="0"/>
  </p:normalViewPr>
  <p:slideViewPr>
    <p:cSldViewPr snapToGrid="0">
      <p:cViewPr varScale="1">
        <p:scale>
          <a:sx n="78" d="100"/>
          <a:sy n="78" d="100"/>
        </p:scale>
        <p:origin x="11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ran.r-project.org/web/packages/mice/index.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github.com/seanjtaylor/learning-the-draft/blob/master/prepare_training_data.R"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ddf023de7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4ddf023de7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Top Talent Definition: </a:t>
            </a:r>
            <a:r>
              <a:rPr lang="en-US" dirty="0"/>
              <a:t>selected in rounds 1-3 in the Draft</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Target Leakage</a:t>
            </a:r>
          </a:p>
          <a:p>
            <a:pPr marL="171450" lvl="0" indent="-171450" algn="l" rtl="0">
              <a:spcBef>
                <a:spcPts val="0"/>
              </a:spcBef>
              <a:spcAft>
                <a:spcPts val="0"/>
              </a:spcAft>
              <a:buFontTx/>
              <a:buChar char="-"/>
            </a:pPr>
            <a:r>
              <a:rPr lang="en-US" dirty="0"/>
              <a:t>By </a:t>
            </a:r>
            <a:r>
              <a:rPr lang="en-US" dirty="0" err="1"/>
              <a:t>DataRobot</a:t>
            </a:r>
            <a:r>
              <a:rPr lang="en-US" dirty="0"/>
              <a:t>: makes sense, all features are closely connected to/calculated from to draft rounds and unknown at the time of prediction</a:t>
            </a:r>
          </a:p>
          <a:p>
            <a:pPr marL="171450" lvl="0" indent="-171450" algn="l" rtl="0">
              <a:spcBef>
                <a:spcPts val="0"/>
              </a:spcBef>
              <a:spcAft>
                <a:spcPts val="0"/>
              </a:spcAft>
              <a:buFontTx/>
              <a:buChar char="-"/>
            </a:pPr>
            <a:r>
              <a:rPr lang="en-US" dirty="0"/>
              <a:t>By me: Team, Age, AV, Success all missing if player was not drafted and unknown at the time of prediction</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b="1" dirty="0"/>
              <a:t>Data Quality Assessment</a:t>
            </a:r>
            <a:r>
              <a:rPr lang="en-US" dirty="0"/>
              <a:t>: I checked every feature and didn’t identify any issues.</a:t>
            </a:r>
            <a:endParaRPr dirty="0"/>
          </a:p>
        </p:txBody>
      </p:sp>
    </p:spTree>
    <p:extLst>
      <p:ext uri="{BB962C8B-B14F-4D97-AF65-F5344CB8AC3E}">
        <p14:creationId xmlns:p14="http://schemas.microsoft.com/office/powerpoint/2010/main" val="126431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The initial model’s performance is not bad but looking at different charts and metrics (confusion matrix, feature fit) there is room for improvement.</a:t>
            </a:r>
            <a:endParaRPr b="0" dirty="0"/>
          </a:p>
        </p:txBody>
      </p:sp>
    </p:spTree>
    <p:extLst>
      <p:ext uri="{BB962C8B-B14F-4D97-AF65-F5344CB8AC3E}">
        <p14:creationId xmlns:p14="http://schemas.microsoft.com/office/powerpoint/2010/main" val="460856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has changed the style of football over time: traditionally being a rush heavy game, today relies more on passing. College teams styles greatly vary depending on their coaching staff and talent. With normalization we can eliminate differences between pace and style and put data in context.</a:t>
            </a:r>
            <a:endParaRPr dirty="0"/>
          </a:p>
        </p:txBody>
      </p:sp>
    </p:spTree>
    <p:extLst>
      <p:ext uri="{BB962C8B-B14F-4D97-AF65-F5344CB8AC3E}">
        <p14:creationId xmlns:p14="http://schemas.microsoft.com/office/powerpoint/2010/main" val="252088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9469844c0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9469844c0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2 players put up similar overall numbers, but while </a:t>
            </a:r>
            <a:r>
              <a:rPr lang="en-US" sz="1100" b="0" i="0" u="none" strike="noStrike" cap="none" dirty="0" err="1">
                <a:solidFill>
                  <a:srgbClr val="000000"/>
                </a:solidFill>
                <a:effectLst/>
                <a:latin typeface="Arial"/>
                <a:ea typeface="Arial"/>
                <a:cs typeface="Arial"/>
                <a:sym typeface="Arial"/>
              </a:rPr>
              <a:t>Filani</a:t>
            </a:r>
            <a:r>
              <a:rPr lang="en-US" sz="1100" b="0" i="0" u="none" strike="noStrike" cap="none" dirty="0">
                <a:solidFill>
                  <a:srgbClr val="000000"/>
                </a:solidFill>
                <a:effectLst/>
                <a:latin typeface="Arial"/>
                <a:ea typeface="Arial"/>
                <a:cs typeface="Arial"/>
                <a:sym typeface="Arial"/>
              </a:rPr>
              <a:t> did it in an air raid style offense that relied heavily on passing, Johnson played on a more balanced offense.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This example shows that raw statistics can be deceiving, but with normalization we can put data into context and make it more informative. It can have a significant effect on the predictive power of the model.</a:t>
            </a:r>
          </a:p>
        </p:txBody>
      </p:sp>
    </p:spTree>
    <p:extLst>
      <p:ext uri="{BB962C8B-B14F-4D97-AF65-F5344CB8AC3E}">
        <p14:creationId xmlns:p14="http://schemas.microsoft.com/office/powerpoint/2010/main" val="893000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Special Teams (K, P, LS):</a:t>
            </a:r>
          </a:p>
          <a:p>
            <a:pPr marL="0" lvl="0" indent="0" algn="l" rtl="0">
              <a:spcBef>
                <a:spcPts val="0"/>
              </a:spcBef>
              <a:spcAft>
                <a:spcPts val="0"/>
              </a:spcAft>
              <a:buNone/>
            </a:pPr>
            <a:r>
              <a:rPr lang="en-US" dirty="0"/>
              <a:t>Looking at the feature fit by position I noticed that the model struggles a bit with special team players. It makes sense because of the extreme specialization that each position requires. The sample sizes are also small for these positions. I have decided to remove kickers, punters, long snappers.</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Fullbacks:</a:t>
            </a:r>
          </a:p>
          <a:p>
            <a:pPr marL="0" lvl="0" indent="0" algn="l" rtl="0">
              <a:spcBef>
                <a:spcPts val="0"/>
              </a:spcBef>
              <a:spcAft>
                <a:spcPts val="0"/>
              </a:spcAft>
              <a:buNone/>
            </a:pPr>
            <a:r>
              <a:rPr lang="en-US" b="0" dirty="0"/>
              <a:t>Fullback is a highly specialized, also a dying position with a small sample size, so I ended up removing it from the model.</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Offensive linemen (C, OG, OT):</a:t>
            </a:r>
          </a:p>
          <a:p>
            <a:pPr marL="0" lvl="0" indent="0" algn="l" rtl="0">
              <a:spcBef>
                <a:spcPts val="0"/>
              </a:spcBef>
              <a:spcAft>
                <a:spcPts val="0"/>
              </a:spcAft>
              <a:buNone/>
            </a:pPr>
            <a:r>
              <a:rPr lang="en-US" dirty="0"/>
              <a:t>Also based on the feature fit I realized the model is struggling with offensive linemen. The reason is probably that they lack individual statistics, so its hard to evaluate them. I have decided exclude them from my model.</a:t>
            </a:r>
          </a:p>
          <a:p>
            <a:pPr marL="0" lvl="0" indent="0" algn="l" rtl="0">
              <a:spcBef>
                <a:spcPts val="0"/>
              </a:spcBef>
              <a:spcAft>
                <a:spcPts val="0"/>
              </a:spcAft>
              <a:buNone/>
            </a:pPr>
            <a:endParaRPr lang="en-US" dirty="0"/>
          </a:p>
          <a:p>
            <a:r>
              <a:rPr lang="en-US" sz="1100" b="0" i="0" u="none" strike="noStrike" cap="none" dirty="0">
                <a:solidFill>
                  <a:srgbClr val="000000"/>
                </a:solidFill>
                <a:effectLst/>
                <a:latin typeface="Arial"/>
                <a:ea typeface="Arial"/>
                <a:cs typeface="Arial"/>
                <a:sym typeface="Arial"/>
              </a:rPr>
              <a:t>Not every player performs every test at the NFL combine, so I used </a:t>
            </a:r>
            <a:r>
              <a:rPr lang="en-US" sz="1100" b="0" i="0" u="none" strike="noStrike" cap="none" dirty="0">
                <a:solidFill>
                  <a:srgbClr val="000000"/>
                </a:solidFill>
                <a:effectLst/>
                <a:latin typeface="Arial"/>
                <a:ea typeface="Arial"/>
                <a:cs typeface="Arial"/>
                <a:sym typeface="Arial"/>
                <a:hlinkClick r:id="rId3"/>
              </a:rPr>
              <a:t>mice</a:t>
            </a:r>
            <a:r>
              <a:rPr lang="en-US" sz="1100" b="0" i="0" u="none" strike="noStrike" cap="none" dirty="0">
                <a:solidFill>
                  <a:srgbClr val="000000"/>
                </a:solidFill>
                <a:effectLst/>
                <a:latin typeface="Arial"/>
                <a:ea typeface="Arial"/>
                <a:cs typeface="Arial"/>
                <a:sym typeface="Arial"/>
              </a:rPr>
              <a:t> to impute the missing combine scores. This allows me to ignore missingness in these variables (which may be informative!) while doing machine learning. You can see how I prepare the data </a:t>
            </a:r>
            <a:r>
              <a:rPr lang="en-US" sz="1100" b="0" i="0" u="none" strike="noStrike" cap="none" dirty="0">
                <a:solidFill>
                  <a:srgbClr val="000000"/>
                </a:solidFill>
                <a:effectLst/>
                <a:latin typeface="Arial"/>
                <a:ea typeface="Arial"/>
                <a:cs typeface="Arial"/>
                <a:sym typeface="Arial"/>
                <a:hlinkClick r:id="rId4"/>
              </a:rPr>
              <a:t>in the source files</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For the college statistics, I only use count statistics (e.g. number of tackles, number of interceptions) so you can interpret a zero as the player did not do this in college. It’s not perfect, since we are missing college data for a number of players and they will look the same as players who didn’t accumulate any statistics.</a:t>
            </a:r>
          </a:p>
          <a:p>
            <a:pPr marL="0" lvl="0" indent="0" algn="l" rtl="0">
              <a:spcBef>
                <a:spcPts val="0"/>
              </a:spcBef>
              <a:spcAft>
                <a:spcPts val="0"/>
              </a:spcAft>
              <a:buNone/>
            </a:pPr>
            <a:r>
              <a:rPr lang="en-US" dirty="0"/>
              <a:t>off good data prep skills (data cleaning, joining, . . .)? ● Was this a unique project? </a:t>
            </a:r>
          </a:p>
          <a:p>
            <a:pPr marL="0" lvl="0" indent="0" algn="l" rtl="0">
              <a:spcBef>
                <a:spcPts val="0"/>
              </a:spcBef>
              <a:spcAft>
                <a:spcPts val="0"/>
              </a:spcAft>
              <a:buNone/>
            </a:pPr>
            <a:endParaRPr lang="en-US" dirty="0"/>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 It doesn't make sense to include tackles for offensive players, nor rushing yards for defensive players. It's best to remove these entirely so that the model can focus on meaningful splits.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1075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Baseline </a:t>
            </a:r>
            <a:r>
              <a:rPr lang="en-US" b="1" dirty="0" err="1"/>
              <a:t>LogLoss</a:t>
            </a:r>
            <a:endParaRPr lang="en-US" b="1" dirty="0"/>
          </a:p>
          <a:p>
            <a:pPr marL="0" lvl="0" indent="0" algn="l" rtl="0">
              <a:spcBef>
                <a:spcPts val="0"/>
              </a:spcBef>
              <a:spcAft>
                <a:spcPts val="0"/>
              </a:spcAft>
              <a:buNone/>
            </a:pPr>
            <a:r>
              <a:rPr lang="hu-HU" dirty="0"/>
              <a:t>https://stats.stackexchange.com/questions/276067/whats-considered-a-good-log-loss</a:t>
            </a:r>
            <a:endParaRPr dirty="0"/>
          </a:p>
        </p:txBody>
      </p:sp>
    </p:spTree>
    <p:extLst>
      <p:ext uri="{BB962C8B-B14F-4D97-AF65-F5344CB8AC3E}">
        <p14:creationId xmlns:p14="http://schemas.microsoft.com/office/powerpoint/2010/main" val="1544473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Feature effects</a:t>
            </a:r>
            <a:endParaRPr lang="en-US" sz="1100" b="1"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Analyzing individual features and the effect they have on the tendency to call run or pass plays can be very insightful. Sometimes feature effects, which uses partial dependence (PD) to measure, can either reinforce your intuition or call it into question. A partial dependence plot illustrates the marginal effect that a given feature has on the predicted value. A partial dependence plot can show whether the relationship between the target and a feature is linear, monotonous or more complex.  I took a look at the top handful of features to do a deeper dive.</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02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Lift chart</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Football is full of variance, especially defensive performance. The model did a good job predicting offensive performance, while struggling a bit with defenses.</a:t>
            </a:r>
          </a:p>
        </p:txBody>
      </p:sp>
    </p:spTree>
    <p:extLst>
      <p:ext uri="{BB962C8B-B14F-4D97-AF65-F5344CB8AC3E}">
        <p14:creationId xmlns:p14="http://schemas.microsoft.com/office/powerpoint/2010/main" val="713176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Confusion matrix</a:t>
            </a:r>
          </a:p>
          <a:p>
            <a:pPr marL="0" lvl="0" indent="0" algn="l" rtl="0">
              <a:spcBef>
                <a:spcPts val="0"/>
              </a:spcBef>
              <a:spcAft>
                <a:spcPts val="0"/>
              </a:spcAft>
              <a:buNone/>
            </a:pPr>
            <a:r>
              <a:rPr lang="en-US" b="1" dirty="0"/>
              <a:t>- Quite many TP</a:t>
            </a:r>
          </a:p>
          <a:p>
            <a:pPr marL="0" lvl="0" indent="0" algn="l" rtl="0">
              <a:spcBef>
                <a:spcPts val="0"/>
              </a:spcBef>
              <a:spcAft>
                <a:spcPts val="0"/>
              </a:spcAft>
              <a:buNone/>
            </a:pPr>
            <a:r>
              <a:rPr lang="en-US" dirty="0"/>
              <a:t>- True Positive: Correctly identifying top talent</a:t>
            </a:r>
          </a:p>
          <a:p>
            <a:pPr marL="0" lvl="0" indent="0" algn="l" rtl="0">
              <a:spcBef>
                <a:spcPts val="0"/>
              </a:spcBef>
              <a:spcAft>
                <a:spcPts val="0"/>
              </a:spcAft>
              <a:buNone/>
            </a:pPr>
            <a:r>
              <a:rPr lang="en-US" dirty="0"/>
              <a:t>- False Positive: Wrongfully identifying player as top talent</a:t>
            </a:r>
          </a:p>
          <a:p>
            <a:pPr marL="0" lvl="0" indent="0" algn="l" rtl="0">
              <a:spcBef>
                <a:spcPts val="0"/>
              </a:spcBef>
              <a:spcAft>
                <a:spcPts val="0"/>
              </a:spcAft>
              <a:buNone/>
            </a:pPr>
            <a:r>
              <a:rPr lang="en-US" dirty="0"/>
              <a:t>- True Negative: Correctly identifying player as not top talent</a:t>
            </a:r>
          </a:p>
          <a:p>
            <a:pPr marL="0" lvl="0" indent="0" algn="l" rtl="0">
              <a:spcBef>
                <a:spcPts val="0"/>
              </a:spcBef>
              <a:spcAft>
                <a:spcPts val="0"/>
              </a:spcAft>
              <a:buNone/>
            </a:pPr>
            <a:r>
              <a:rPr lang="en-US" dirty="0"/>
              <a:t>- False Negative: Wrongfully identifying player as not top talent</a:t>
            </a:r>
          </a:p>
          <a:p>
            <a:pPr marL="0" lvl="0" indent="0" algn="l" rtl="0">
              <a:spcBef>
                <a:spcPts val="0"/>
              </a:spcBef>
              <a:spcAft>
                <a:spcPts val="0"/>
              </a:spcAft>
              <a:buNone/>
            </a:pPr>
            <a:endParaRPr lang="en-US"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ROC curve and prediction distribution analysis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ROC (Receiver Operating Characteristic) curve and the prediction distribution help analyze model performance, robustness, and set thresholds to choose if the player is a top prospect. The green distribution (right) represents top talents, while the orange line is the optimal threshold, chosen to maximize the balance between precision and recall (F1 Score). The overlap in distributions is more significant for defenses, which means, at times, it will be difficult to make predictions.</a:t>
            </a:r>
          </a:p>
        </p:txBody>
      </p:sp>
    </p:spTree>
    <p:extLst>
      <p:ext uri="{BB962C8B-B14F-4D97-AF65-F5344CB8AC3E}">
        <p14:creationId xmlns:p14="http://schemas.microsoft.com/office/powerpoint/2010/main" val="29098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Profit Curve:</a:t>
            </a:r>
            <a:endParaRPr lang="en-US" dirty="0"/>
          </a:p>
          <a:p>
            <a:pPr marL="0" lvl="0" indent="0" algn="l" rtl="0">
              <a:spcBef>
                <a:spcPts val="0"/>
              </a:spcBef>
              <a:spcAft>
                <a:spcPts val="0"/>
              </a:spcAft>
              <a:buNone/>
            </a:pPr>
            <a:r>
              <a:rPr lang="en-US" dirty="0"/>
              <a:t>- True Positive: Correctly identifying top talent</a:t>
            </a:r>
          </a:p>
          <a:p>
            <a:pPr marL="0" lvl="0" indent="0" algn="l" rtl="0">
              <a:spcBef>
                <a:spcPts val="0"/>
              </a:spcBef>
              <a:spcAft>
                <a:spcPts val="0"/>
              </a:spcAft>
              <a:buNone/>
            </a:pPr>
            <a:r>
              <a:rPr lang="en-US" dirty="0"/>
              <a:t>- False Positive: Wrongfully identifying player as top talent</a:t>
            </a:r>
          </a:p>
          <a:p>
            <a:pPr marL="0" lvl="0" indent="0" algn="l" rtl="0">
              <a:spcBef>
                <a:spcPts val="0"/>
              </a:spcBef>
              <a:spcAft>
                <a:spcPts val="0"/>
              </a:spcAft>
              <a:buNone/>
            </a:pPr>
            <a:r>
              <a:rPr lang="en-US" dirty="0"/>
              <a:t>- True Negative: Correctly identifying player as not top talent</a:t>
            </a:r>
          </a:p>
          <a:p>
            <a:pPr marL="0" lvl="0" indent="0" algn="l" rtl="0">
              <a:spcBef>
                <a:spcPts val="0"/>
              </a:spcBef>
              <a:spcAft>
                <a:spcPts val="0"/>
              </a:spcAft>
              <a:buNone/>
            </a:pPr>
            <a:r>
              <a:rPr lang="en-US" dirty="0"/>
              <a:t>- False Negative: Wrongfully identifying player as not top talent</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Example: </a:t>
            </a:r>
            <a:r>
              <a:rPr lang="en-US" dirty="0"/>
              <a:t>My personal choice is Player A </a:t>
            </a:r>
            <a:endParaRPr dirty="0"/>
          </a:p>
        </p:txBody>
      </p:sp>
    </p:spTree>
    <p:extLst>
      <p:ext uri="{BB962C8B-B14F-4D97-AF65-F5344CB8AC3E}">
        <p14:creationId xmlns:p14="http://schemas.microsoft.com/office/powerpoint/2010/main" val="296091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48aa177d83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48aa177d83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Profit Curve:</a:t>
            </a:r>
            <a:endParaRPr lang="en-US" dirty="0"/>
          </a:p>
          <a:p>
            <a:pPr marL="0" lvl="0" indent="0" algn="l" rtl="0">
              <a:spcBef>
                <a:spcPts val="0"/>
              </a:spcBef>
              <a:spcAft>
                <a:spcPts val="0"/>
              </a:spcAft>
              <a:buNone/>
            </a:pPr>
            <a:r>
              <a:rPr lang="en-US" dirty="0"/>
              <a:t>- True Positive: Correctly identifying top talent</a:t>
            </a:r>
          </a:p>
          <a:p>
            <a:pPr marL="0" lvl="0" indent="0" algn="l" rtl="0">
              <a:spcBef>
                <a:spcPts val="0"/>
              </a:spcBef>
              <a:spcAft>
                <a:spcPts val="0"/>
              </a:spcAft>
              <a:buNone/>
            </a:pPr>
            <a:r>
              <a:rPr lang="en-US" dirty="0"/>
              <a:t>- False Positive: Wrongfully identifying player as top talent</a:t>
            </a:r>
          </a:p>
          <a:p>
            <a:pPr marL="0" lvl="0" indent="0" algn="l" rtl="0">
              <a:spcBef>
                <a:spcPts val="0"/>
              </a:spcBef>
              <a:spcAft>
                <a:spcPts val="0"/>
              </a:spcAft>
              <a:buNone/>
            </a:pPr>
            <a:r>
              <a:rPr lang="en-US" dirty="0"/>
              <a:t>- True Negative: Correctly identifying player as not top talent</a:t>
            </a:r>
          </a:p>
          <a:p>
            <a:pPr marL="0" lvl="0" indent="0" algn="l" rtl="0">
              <a:spcBef>
                <a:spcPts val="0"/>
              </a:spcBef>
              <a:spcAft>
                <a:spcPts val="0"/>
              </a:spcAft>
              <a:buNone/>
            </a:pPr>
            <a:r>
              <a:rPr lang="en-US" dirty="0"/>
              <a:t>- False Negative: Wrongfully identifying player as not top talent</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Values for the profit matrix</a:t>
            </a:r>
          </a:p>
          <a:p>
            <a:pPr marL="0" lvl="0" indent="0" algn="l" rtl="0">
              <a:spcBef>
                <a:spcPts val="0"/>
              </a:spcBef>
              <a:spcAft>
                <a:spcPts val="0"/>
              </a:spcAft>
              <a:buNone/>
            </a:pPr>
            <a:r>
              <a:rPr lang="en-US" b="0" dirty="0"/>
              <a:t>Based on the last side let’s say when the model correctly identifies top talent the NFL team gets $6.5 revenue per draft class. When our model incorrectly classifies a negative case as positive, the organization loses $1.3 million. A true negative saves the team $1.3 million, while a false negative results in a $6.5 million loss.</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Conclusion</a:t>
            </a:r>
          </a:p>
          <a:p>
            <a:pPr marL="171450" lvl="0" indent="-171450" algn="l" rtl="0">
              <a:spcBef>
                <a:spcPts val="0"/>
              </a:spcBef>
              <a:spcAft>
                <a:spcPts val="0"/>
              </a:spcAft>
              <a:buFontTx/>
              <a:buChar char="-"/>
            </a:pPr>
            <a:r>
              <a:rPr lang="en-US" b="0" dirty="0"/>
              <a:t>Lower threshold</a:t>
            </a:r>
          </a:p>
          <a:p>
            <a:pPr marL="171450" lvl="0" indent="-171450" algn="l" rtl="0">
              <a:spcBef>
                <a:spcPts val="0"/>
              </a:spcBef>
              <a:spcAft>
                <a:spcPts val="0"/>
              </a:spcAft>
              <a:buFontTx/>
              <a:buChar char="-"/>
            </a:pPr>
            <a:r>
              <a:rPr lang="en-US" b="0" dirty="0"/>
              <a:t>Number of TP and FP increased</a:t>
            </a:r>
          </a:p>
          <a:p>
            <a:pPr marL="171450" lvl="0" indent="-171450" algn="l" rtl="0">
              <a:spcBef>
                <a:spcPts val="0"/>
              </a:spcBef>
              <a:spcAft>
                <a:spcPts val="0"/>
              </a:spcAft>
              <a:buFontTx/>
              <a:buChar char="-"/>
            </a:pPr>
            <a:r>
              <a:rPr lang="en-US" b="0" dirty="0"/>
              <a:t>Number of TN and FN decreased</a:t>
            </a:r>
          </a:p>
          <a:p>
            <a:pPr marL="171450" lvl="0" indent="-171450" algn="l" rtl="0">
              <a:spcBef>
                <a:spcPts val="0"/>
              </a:spcBef>
              <a:spcAft>
                <a:spcPts val="0"/>
              </a:spcAft>
              <a:buFontTx/>
              <a:buChar char="-"/>
            </a:pPr>
            <a:r>
              <a:rPr lang="en-US" b="0" dirty="0"/>
              <a:t>Total profit: $709.8 M for Offense, $881.4 M for Defense = $1591.2 M, 872 Players total</a:t>
            </a:r>
          </a:p>
          <a:p>
            <a:pPr marL="171450" lvl="0" indent="-171450" algn="l" rtl="0">
              <a:spcBef>
                <a:spcPts val="0"/>
              </a:spcBef>
              <a:spcAft>
                <a:spcPts val="0"/>
              </a:spcAft>
              <a:buFontTx/>
              <a:buChar char="-"/>
            </a:pPr>
            <a:r>
              <a:rPr lang="en-US" b="0" dirty="0"/>
              <a:t>Profit for 1 player: $1.82 M, Profit for a Draft class: $12.77 M</a:t>
            </a:r>
          </a:p>
        </p:txBody>
      </p:sp>
    </p:spTree>
    <p:extLst>
      <p:ext uri="{BB962C8B-B14F-4D97-AF65-F5344CB8AC3E}">
        <p14:creationId xmlns:p14="http://schemas.microsoft.com/office/powerpoint/2010/main" val="2324946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Conclusion</a:t>
            </a:r>
          </a:p>
          <a:p>
            <a:pPr marL="171450" lvl="0" indent="-171450" algn="l" rtl="0">
              <a:spcBef>
                <a:spcPts val="0"/>
              </a:spcBef>
              <a:spcAft>
                <a:spcPts val="0"/>
              </a:spcAft>
              <a:buFontTx/>
              <a:buChar char="-"/>
            </a:pPr>
            <a:r>
              <a:rPr lang="en-US" b="1" dirty="0"/>
              <a:t>Speed is king</a:t>
            </a:r>
            <a:r>
              <a:rPr lang="en-US" dirty="0"/>
              <a:t>: 40 yd dash is the most important test in the Combine. It can determine whether an athlete has a career as a football player. https://simplifaster.com/articles/nfl-speed/</a:t>
            </a:r>
          </a:p>
          <a:p>
            <a:pPr marL="171450" lvl="0" indent="-171450" algn="l" rtl="0">
              <a:spcBef>
                <a:spcPts val="0"/>
              </a:spcBef>
              <a:spcAft>
                <a:spcPts val="0"/>
              </a:spcAft>
              <a:buFontTx/>
              <a:buChar char="-"/>
            </a:pPr>
            <a:r>
              <a:rPr lang="en-US" b="1" dirty="0"/>
              <a:t>Size:</a:t>
            </a:r>
            <a:r>
              <a:rPr lang="en-US" dirty="0"/>
              <a:t> General belief in the NFL that size matters. Most players are big and strong, however, there are a few smaller players who have succeeded (e.g. Drew </a:t>
            </a:r>
            <a:r>
              <a:rPr lang="en-US" dirty="0" err="1"/>
              <a:t>Brees</a:t>
            </a:r>
            <a:r>
              <a:rPr lang="en-US" dirty="0"/>
              <a:t> 6’0).</a:t>
            </a:r>
          </a:p>
          <a:p>
            <a:pPr marL="171450" lvl="0" indent="-171450" algn="l" rtl="0">
              <a:spcBef>
                <a:spcPts val="0"/>
              </a:spcBef>
              <a:spcAft>
                <a:spcPts val="0"/>
              </a:spcAft>
              <a:buFontTx/>
              <a:buChar char="-"/>
            </a:pPr>
            <a:r>
              <a:rPr lang="en-US" b="1" dirty="0"/>
              <a:t>Class: </a:t>
            </a:r>
            <a:r>
              <a:rPr lang="en-US" dirty="0"/>
              <a:t>The younger age a player can dominate at college level, the earlier he can adjust to the NFL and contribute</a:t>
            </a:r>
          </a:p>
          <a:p>
            <a:pPr marL="171450" lvl="0" indent="-171450" algn="l" rtl="0">
              <a:spcBef>
                <a:spcPts val="0"/>
              </a:spcBef>
              <a:spcAft>
                <a:spcPts val="0"/>
              </a:spcAft>
              <a:buFontTx/>
              <a:buChar char="-"/>
            </a:pPr>
            <a:r>
              <a:rPr lang="en-US" b="1" dirty="0"/>
              <a:t>School: </a:t>
            </a:r>
            <a:r>
              <a:rPr lang="en-US" dirty="0"/>
              <a:t>There are some top programs in college football with extraordinary success, who can really differentiate themselves from the rest. B</a:t>
            </a:r>
            <a:r>
              <a:rPr lang="en-US" sz="1100" b="0" i="0" u="none" strike="noStrike" cap="none" dirty="0">
                <a:solidFill>
                  <a:srgbClr val="000000"/>
                </a:solidFill>
                <a:effectLst/>
                <a:latin typeface="Arial"/>
                <a:ea typeface="Arial"/>
                <a:cs typeface="Arial"/>
                <a:sym typeface="Arial"/>
              </a:rPr>
              <a:t>eing a known winner naturally draws top talent to their programs.</a:t>
            </a:r>
            <a:endParaRPr lang="en-US" dirty="0"/>
          </a:p>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1216718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Feature effects</a:t>
            </a:r>
            <a:endParaRPr lang="en-US" sz="1100" b="1"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 took a look at the top features in the Feature Effects. The results make sense and confirmed my hypothesizes regarding athleticism</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94176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0137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Lift chart</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model did a good job predicting early round picks and undrafted players, while struggling with mid-late round selections. It makes sense, as in later rounds team fit and team needs play a bigger part in the draft. Model could be improved with additional data (scouting reports for personality traits, contract information, positional needs for teams, etc.).</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b="1" dirty="0"/>
              <a:t>Baseline </a:t>
            </a:r>
            <a:r>
              <a:rPr lang="en-US" b="1" dirty="0" err="1"/>
              <a:t>LogLoss</a:t>
            </a:r>
            <a:endParaRPr lang="en-US" b="1" dirty="0"/>
          </a:p>
          <a:p>
            <a:pPr marL="0" lvl="0" indent="0" algn="l" rtl="0">
              <a:spcBef>
                <a:spcPts val="0"/>
              </a:spcBef>
              <a:spcAft>
                <a:spcPts val="0"/>
              </a:spcAft>
              <a:buNone/>
            </a:pPr>
            <a:r>
              <a:rPr lang="hu-HU" dirty="0"/>
              <a:t>https://stats.stackexchange.com/questions/276067/whats-considered-a-good-log-loss</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73331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Baseline </a:t>
            </a:r>
            <a:r>
              <a:rPr lang="en-US" b="1" dirty="0" err="1"/>
              <a:t>LogLoss</a:t>
            </a:r>
            <a:endParaRPr lang="en-US" b="1" dirty="0"/>
          </a:p>
          <a:p>
            <a:pPr marL="0" lvl="0" indent="0" algn="l" rtl="0">
              <a:spcBef>
                <a:spcPts val="0"/>
              </a:spcBef>
              <a:spcAft>
                <a:spcPts val="0"/>
              </a:spcAft>
              <a:buNone/>
            </a:pPr>
            <a:r>
              <a:rPr lang="hu-HU" dirty="0"/>
              <a:t>https://stats.stackexchange.com/questions/276067/whats-considered-a-good-log-loss</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54811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Confusion matrix</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 expected based on the lift chart, the model differentiates 1-3 round and undrafted players quite well with generally better accuracy than 4-7 rounds. The model most confuses:</a:t>
            </a:r>
          </a:p>
          <a:p>
            <a:pPr marL="171450" lvl="0" indent="-171450" algn="l" rtl="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1-3 rounds with 4-7 rounds</a:t>
            </a:r>
          </a:p>
          <a:p>
            <a:pPr marL="171450" lvl="0" indent="-171450" algn="l" rtl="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4-7 rounds with 1-3 rounds (also significant confusion with undrafted players)</a:t>
            </a:r>
          </a:p>
          <a:p>
            <a:pPr marL="171450" lvl="0" indent="-171450" algn="l" rtl="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Undrafted players with 4-7 rounds</a:t>
            </a:r>
          </a:p>
        </p:txBody>
      </p:sp>
    </p:spTree>
    <p:extLst>
      <p:ext uri="{BB962C8B-B14F-4D97-AF65-F5344CB8AC3E}">
        <p14:creationId xmlns:p14="http://schemas.microsoft.com/office/powerpoint/2010/main" val="4222722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2010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9469844c0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9469844c0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solidFill>
                  <a:schemeClr val="dk1"/>
                </a:solidFill>
                <a:latin typeface="Roboto"/>
                <a:ea typeface="Roboto"/>
              </a:rPr>
              <a:t>NFL Teams monitor thousands of college prospects </a:t>
            </a:r>
          </a:p>
          <a:p>
            <a:pPr marL="0" lvl="0" indent="0" algn="l" rtl="0">
              <a:spcBef>
                <a:spcPts val="0"/>
              </a:spcBef>
              <a:spcAft>
                <a:spcPts val="0"/>
              </a:spcAft>
              <a:buNone/>
            </a:pPr>
            <a:r>
              <a:rPr lang="en-US" b="0" dirty="0"/>
              <a:t>Every position is different and </a:t>
            </a:r>
            <a:r>
              <a:rPr lang="en-US" b="0" dirty="0" err="1"/>
              <a:t>specialiized</a:t>
            </a:r>
            <a:r>
              <a:rPr lang="en-US" b="0" dirty="0"/>
              <a:t>, even with similar roles scouts are looking for different features, so building separate models for each position would improve model accuracy and allow better player assessment for NFL personnel.</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Football is changing over time</a:t>
            </a:r>
            <a:endParaRPr lang="en-US" b="0" dirty="0"/>
          </a:p>
          <a:p>
            <a:pPr marL="0" lvl="0" indent="0" algn="l" rtl="0">
              <a:spcBef>
                <a:spcPts val="0"/>
              </a:spcBef>
              <a:spcAft>
                <a:spcPts val="0"/>
              </a:spcAft>
              <a:buNone/>
            </a:pPr>
            <a:r>
              <a:rPr lang="en-US" b="0" dirty="0"/>
              <a:t>Over the years data has transformed football from being a run-heavy game and become more reliant on passing. There are more and more QBs with dual-threat ability, who can throw the ball but can also make an impact on the ground. I can see the same thing happening with WRs, there are already a few prototypes (</a:t>
            </a:r>
            <a:r>
              <a:rPr lang="en-US" b="0" dirty="0" err="1"/>
              <a:t>Deebo</a:t>
            </a:r>
            <a:r>
              <a:rPr lang="en-US" b="0" dirty="0"/>
              <a:t> Samuel, Curtis Samuel, Robert Woods).</a:t>
            </a:r>
            <a:endParaRPr b="1"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9469844c0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9469844c0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dirty="0"/>
          </a:p>
        </p:txBody>
      </p:sp>
    </p:spTree>
    <p:extLst>
      <p:ext uri="{BB962C8B-B14F-4D97-AF65-F5344CB8AC3E}">
        <p14:creationId xmlns:p14="http://schemas.microsoft.com/office/powerpoint/2010/main" val="3075767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ddf023de7_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4ddf023de7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college football players prepare for the NFL combine at the start of the year, many rumors and speculations go around regarding who will be this year’s number 1 pick at the NFL draft.</a:t>
            </a:r>
            <a:r>
              <a:rPr lang="en-US" sz="1100" b="0" i="0" u="none" strike="noStrike" cap="none" dirty="0">
                <a:solidFill>
                  <a:srgbClr val="000000"/>
                </a:solidFill>
                <a:effectLst/>
                <a:latin typeface="Arial"/>
                <a:cs typeface="Arial"/>
                <a:sym typeface="Arial"/>
              </a:rPr>
              <a:t> In the Draft, 224 </a:t>
            </a:r>
            <a:r>
              <a:rPr lang="en-US" sz="1100" b="0" i="0" u="none" strike="noStrike" cap="none" dirty="0">
                <a:solidFill>
                  <a:srgbClr val="000000"/>
                </a:solidFill>
                <a:effectLst/>
                <a:latin typeface="Arial"/>
                <a:ea typeface="Arial"/>
                <a:cs typeface="Arial"/>
                <a:sym typeface="Arial"/>
              </a:rPr>
              <a:t>selections are made over 7 rounds. In the lead-up to this event, the NFL holds the NFL Scouting Combine where players perform physical and mental tasks for NFL teams (</a:t>
            </a:r>
            <a:r>
              <a:rPr lang="en-US" sz="1100" b="0" i="0" u="none" strike="noStrike" cap="none" dirty="0" err="1">
                <a:solidFill>
                  <a:srgbClr val="000000"/>
                </a:solidFill>
                <a:effectLst/>
                <a:latin typeface="Arial"/>
                <a:ea typeface="Arial"/>
                <a:cs typeface="Arial"/>
                <a:sym typeface="Arial"/>
              </a:rPr>
              <a:t>e.g</a:t>
            </a:r>
            <a:r>
              <a:rPr lang="en-US" sz="1100" b="0" i="0" u="none" strike="noStrike" cap="none" dirty="0">
                <a:solidFill>
                  <a:srgbClr val="000000"/>
                </a:solidFill>
                <a:effectLst/>
                <a:latin typeface="Arial"/>
                <a:ea typeface="Arial"/>
                <a:cs typeface="Arial"/>
                <a:sym typeface="Arial"/>
              </a:rPr>
              <a:t> 40-yard dash, vertical jump, 3 cone drill), and personal interviews.</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cs typeface="Arial"/>
                <a:sym typeface="Arial"/>
              </a:rPr>
              <a:t>Problem statement:</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 Data used for games played and primary starter calculations: https://www.pro-football-reference.com/years/yyyy/draft.htm (2000-2020)</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 </a:t>
            </a:r>
            <a:r>
              <a:rPr lang="en-US" sz="1100" b="0" i="0" u="none" strike="noStrike" cap="none" dirty="0" err="1">
                <a:solidFill>
                  <a:srgbClr val="000000"/>
                </a:solidFill>
                <a:effectLst/>
                <a:latin typeface="Arial"/>
                <a:cs typeface="Arial"/>
                <a:sym typeface="Arial"/>
              </a:rPr>
              <a:t>Unsuccesful</a:t>
            </a:r>
            <a:r>
              <a:rPr lang="en-US" sz="1100" b="0" i="0" u="none" strike="noStrike" cap="none" dirty="0">
                <a:solidFill>
                  <a:srgbClr val="000000"/>
                </a:solidFill>
                <a:effectLst/>
                <a:latin typeface="Arial"/>
                <a:cs typeface="Arial"/>
                <a:sym typeface="Arial"/>
              </a:rPr>
              <a:t> players are defined based on their Approximate Value from Pro Football Reference and Expected Approximate Value: http://www.footballperspective.com/draft-value-chart/</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 Money spent on contracts based on 2019 numbers: http://footballnextlevel.com/tag/2020-nfl-rookie-salary/</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	2019 – Avg Guaranteed Dollars for Draft Class: ~$22.9 Million</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	For </a:t>
            </a:r>
            <a:r>
              <a:rPr lang="en-US" sz="1100" b="0" i="0" u="none" strike="noStrike" cap="none" dirty="0" err="1">
                <a:solidFill>
                  <a:srgbClr val="000000"/>
                </a:solidFill>
                <a:effectLst/>
                <a:latin typeface="Arial"/>
                <a:cs typeface="Arial"/>
                <a:sym typeface="Arial"/>
              </a:rPr>
              <a:t>Unsuccesful</a:t>
            </a:r>
            <a:r>
              <a:rPr lang="en-US" sz="1100" b="0" i="0" u="none" strike="noStrike" cap="none" dirty="0">
                <a:solidFill>
                  <a:srgbClr val="000000"/>
                </a:solidFill>
                <a:effectLst/>
                <a:latin typeface="Arial"/>
                <a:cs typeface="Arial"/>
                <a:sym typeface="Arial"/>
              </a:rPr>
              <a:t> Draft Class: $9.2 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9469844c0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9469844c0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r>
              <a:rPr lang="en-US" sz="1100" b="0" i="0" u="none" strike="noStrike" cap="none" dirty="0">
                <a:solidFill>
                  <a:srgbClr val="000000"/>
                </a:solidFill>
                <a:effectLst/>
                <a:latin typeface="Arial"/>
                <a:ea typeface="Arial"/>
                <a:cs typeface="Arial"/>
                <a:sym typeface="Arial"/>
              </a:rPr>
              <a:t>Created by PFR founder Doug </a:t>
            </a:r>
            <a:r>
              <a:rPr lang="en-US" sz="1100" b="0" i="0" u="none" strike="noStrike" cap="none" dirty="0" err="1">
                <a:solidFill>
                  <a:srgbClr val="000000"/>
                </a:solidFill>
                <a:effectLst/>
                <a:latin typeface="Arial"/>
                <a:ea typeface="Arial"/>
                <a:cs typeface="Arial"/>
                <a:sym typeface="Arial"/>
              </a:rPr>
              <a:t>Drinen</a:t>
            </a:r>
            <a:r>
              <a:rPr lang="en-US" sz="1100" b="0" i="0" u="none" strike="noStrike" cap="none" dirty="0">
                <a:solidFill>
                  <a:srgbClr val="000000"/>
                </a:solidFill>
                <a:effectLst/>
                <a:latin typeface="Arial"/>
                <a:ea typeface="Arial"/>
                <a:cs typeface="Arial"/>
                <a:sym typeface="Arial"/>
              </a:rPr>
              <a:t>, the </a:t>
            </a:r>
            <a:r>
              <a:rPr lang="en-US" sz="1100" b="1" i="0" u="none" strike="noStrike" cap="none" dirty="0">
                <a:solidFill>
                  <a:srgbClr val="000000"/>
                </a:solidFill>
                <a:effectLst/>
                <a:latin typeface="Arial"/>
                <a:ea typeface="Arial"/>
                <a:cs typeface="Arial"/>
                <a:sym typeface="Arial"/>
              </a:rPr>
              <a:t>Approximate Value</a:t>
            </a:r>
            <a:r>
              <a:rPr lang="en-US" sz="1100" b="0" i="0" u="none" strike="noStrike" cap="none" dirty="0">
                <a:solidFill>
                  <a:srgbClr val="000000"/>
                </a:solidFill>
                <a:effectLst/>
                <a:latin typeface="Arial"/>
                <a:ea typeface="Arial"/>
                <a:cs typeface="Arial"/>
                <a:sym typeface="Arial"/>
              </a:rPr>
              <a:t> (AV) method is an attempt to put a single number on the seasonal value of a player at any position from any year (since 1950).</a:t>
            </a:r>
          </a:p>
          <a:p>
            <a:pPr marL="0" lvl="0" indent="0" algn="l" rtl="0">
              <a:spcBef>
                <a:spcPts val="0"/>
              </a:spcBef>
              <a:spcAft>
                <a:spcPts val="0"/>
              </a:spcAft>
              <a:buFontTx/>
              <a:buNone/>
            </a:pPr>
            <a:r>
              <a:rPr lang="en-US" dirty="0"/>
              <a:t>https://www.sports-reference.com/blog/approximate-value/</a:t>
            </a:r>
          </a:p>
          <a:p>
            <a:pPr marL="0" lvl="0" indent="0" algn="l" rtl="0">
              <a:spcBef>
                <a:spcPts val="0"/>
              </a:spcBef>
              <a:spcAft>
                <a:spcPts val="0"/>
              </a:spcAft>
              <a:buFontTx/>
              <a:buNone/>
            </a:pPr>
            <a:endParaRPr lang="en-US" dirty="0"/>
          </a:p>
          <a:p>
            <a:pPr marL="0" lvl="0" indent="0" algn="l" rtl="0">
              <a:spcBef>
                <a:spcPts val="0"/>
              </a:spcBef>
              <a:spcAft>
                <a:spcPts val="0"/>
              </a:spcAft>
              <a:buFontTx/>
              <a:buNone/>
            </a:pPr>
            <a:r>
              <a:rPr lang="en-US" b="1" dirty="0"/>
              <a:t>Draft value chart:</a:t>
            </a:r>
          </a:p>
          <a:p>
            <a:pPr marL="0" lvl="0" indent="0" algn="l" rtl="0">
              <a:spcBef>
                <a:spcPts val="0"/>
              </a:spcBef>
              <a:spcAft>
                <a:spcPts val="0"/>
              </a:spcAft>
              <a:buFontTx/>
              <a:buNone/>
            </a:pPr>
            <a:r>
              <a:rPr lang="en-US" dirty="0"/>
              <a:t>http://www.footballperspective.com/draft-value-chart/</a:t>
            </a:r>
          </a:p>
          <a:p>
            <a:pPr marL="0" lvl="0" indent="0" algn="l" rtl="0">
              <a:spcBef>
                <a:spcPts val="0"/>
              </a:spcBef>
              <a:spcAft>
                <a:spcPts val="0"/>
              </a:spcAft>
              <a:buFontTx/>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US" dirty="0">
                <a:solidFill>
                  <a:schemeClr val="dk1"/>
                </a:solidFill>
                <a:latin typeface="Roboto"/>
                <a:ea typeface="Roboto"/>
              </a:rPr>
              <a:t>Extremely hard to predict success relative to draft pick – Take 2 players with identical (or very similar) college numbers. They are drafted as 1/1 and 2/1. Let’s say they perform at the same level in the NFL, one can still be a bust and the other one is a success because expectations are different based on their draft positions.</a:t>
            </a:r>
          </a:p>
        </p:txBody>
      </p:sp>
    </p:spTree>
    <p:extLst>
      <p:ext uri="{BB962C8B-B14F-4D97-AF65-F5344CB8AC3E}">
        <p14:creationId xmlns:p14="http://schemas.microsoft.com/office/powerpoint/2010/main" val="84787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4ddf023de7_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4ddf023de7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Evaluate draft prospects and provide unbiased grade</a:t>
            </a:r>
          </a:p>
          <a:p>
            <a:pPr marL="0" lvl="0" indent="0" algn="l" rtl="0">
              <a:spcBef>
                <a:spcPts val="0"/>
              </a:spcBef>
              <a:spcAft>
                <a:spcPts val="0"/>
              </a:spcAft>
              <a:buNone/>
            </a:pPr>
            <a:r>
              <a:rPr lang="en-US" dirty="0"/>
              <a:t>NFL personnel departments could use the insights to help inform their decision making when deciding to draft an eligible collegiate player.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a:solidFill>
                  <a:srgbClr val="000000"/>
                </a:solidFill>
                <a:effectLst/>
                <a:latin typeface="Arial"/>
                <a:ea typeface="Arial"/>
                <a:cs typeface="Arial"/>
                <a:sym typeface="Arial"/>
              </a:rPr>
              <a:t>Give an estimate when a player get selected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Probability for each player of which round they would be selected. Results can be incorporated into team’s draft rankings and strategies (it can allow them to target a particular player or trade for a draft pick)</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42664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Challenges:</a:t>
            </a:r>
          </a:p>
          <a:p>
            <a:pPr marL="0" lvl="0" indent="0" algn="l" rtl="0">
              <a:spcBef>
                <a:spcPts val="0"/>
              </a:spcBef>
              <a:spcAft>
                <a:spcPts val="0"/>
              </a:spcAft>
              <a:buFontTx/>
              <a:buNone/>
            </a:pPr>
            <a:r>
              <a:rPr lang="en-US" dirty="0"/>
              <a:t>- Not to overload the website and get IP banned</a:t>
            </a:r>
          </a:p>
          <a:p>
            <a:pPr marL="0" lvl="0" indent="0" algn="l" rtl="0">
              <a:spcBef>
                <a:spcPts val="0"/>
              </a:spcBef>
              <a:spcAft>
                <a:spcPts val="0"/>
              </a:spcAft>
              <a:buFontTx/>
              <a:buNone/>
            </a:pPr>
            <a:r>
              <a:rPr lang="en-US" dirty="0"/>
              <a:t>      - Imitate human behavior (increment random pauses, setting headers)</a:t>
            </a:r>
          </a:p>
          <a:p>
            <a:pPr marL="0" lvl="0" indent="0" algn="l" rtl="0">
              <a:spcBef>
                <a:spcPts val="0"/>
              </a:spcBef>
              <a:spcAft>
                <a:spcPts val="0"/>
              </a:spcAft>
              <a:buFontTx/>
              <a:buNone/>
            </a:pPr>
            <a:r>
              <a:rPr lang="en-US" dirty="0"/>
              <a:t>      - Respect robots.txt</a:t>
            </a:r>
          </a:p>
          <a:p>
            <a:pPr marL="0" lvl="0" indent="0" algn="l" rtl="0">
              <a:spcBef>
                <a:spcPts val="0"/>
              </a:spcBef>
              <a:spcAft>
                <a:spcPts val="0"/>
              </a:spcAft>
              <a:buFontTx/>
              <a:buNone/>
            </a:pPr>
            <a:r>
              <a:rPr lang="en-US" dirty="0"/>
              <a:t>- Joining the data was challenging for individual statistics (separate page for every player)</a:t>
            </a:r>
          </a:p>
          <a:p>
            <a:pPr marL="628650" lvl="1"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Handle missing values:</a:t>
            </a:r>
          </a:p>
          <a:p>
            <a:pPr marL="0" lvl="0" indent="0" algn="l" rtl="0">
              <a:spcBef>
                <a:spcPts val="0"/>
              </a:spcBef>
              <a:spcAft>
                <a:spcPts val="0"/>
              </a:spcAft>
              <a:buNone/>
            </a:pPr>
            <a:r>
              <a:rPr lang="en-US" dirty="0"/>
              <a:t>- No action: e.g. Not every player performed in every drill in the combine</a:t>
            </a:r>
          </a:p>
          <a:p>
            <a:pPr marL="0" lvl="0" indent="0" algn="l" rtl="0">
              <a:spcBef>
                <a:spcPts val="0"/>
              </a:spcBef>
              <a:spcAft>
                <a:spcPts val="0"/>
              </a:spcAft>
              <a:buNone/>
            </a:pPr>
            <a:r>
              <a:rPr lang="en-US" dirty="0"/>
              <a:t>- Fill with 0: e.g. Quarterbacks with missing receiving stats (its missing because its 0)</a:t>
            </a:r>
          </a:p>
          <a:p>
            <a:pPr marL="0" lvl="0" indent="0" algn="l" rtl="0">
              <a:spcBef>
                <a:spcPts val="0"/>
              </a:spcBef>
              <a:spcAft>
                <a:spcPts val="0"/>
              </a:spcAft>
              <a:buNone/>
            </a:pPr>
            <a:r>
              <a:rPr lang="en-US" dirty="0"/>
              <a:t>- Manually fill: when there are only a few cases (e.g. position, class)</a:t>
            </a:r>
          </a:p>
          <a:p>
            <a:pPr marL="0" lvl="0" indent="0" algn="l" rtl="0">
              <a:spcBef>
                <a:spcPts val="0"/>
              </a:spcBef>
              <a:spcAft>
                <a:spcPts val="0"/>
              </a:spcAft>
              <a:buNone/>
            </a:pPr>
            <a:r>
              <a:rPr lang="en-US" dirty="0"/>
              <a:t>- Impute median or KNN: e.g. to improve model performance median can be imputed for missing age, or </a:t>
            </a:r>
            <a:r>
              <a:rPr lang="en-US" dirty="0" err="1"/>
              <a:t>knn</a:t>
            </a:r>
            <a:r>
              <a:rPr lang="en-US" dirty="0"/>
              <a:t> for combine drills</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Duplicates and player links: </a:t>
            </a:r>
            <a:r>
              <a:rPr lang="en-US" dirty="0"/>
              <a:t>this is a manual process, not every player is referenced well in all tables, there are discrepancies</a:t>
            </a:r>
            <a:endParaRPr dirty="0"/>
          </a:p>
        </p:txBody>
      </p:sp>
    </p:spTree>
    <p:extLst>
      <p:ext uri="{BB962C8B-B14F-4D97-AF65-F5344CB8AC3E}">
        <p14:creationId xmlns:p14="http://schemas.microsoft.com/office/powerpoint/2010/main" val="464372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Categorical columns: </a:t>
            </a:r>
            <a:r>
              <a:rPr lang="en-US" b="0" dirty="0"/>
              <a:t>for easier filtering and sorting</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Handle players with position change in college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football position changes can happen quite often (CB to Safety, OG to OT, etc.), but there are also a few cases of extreme position change. Ryan Tannehill for example  transitioned from a WR to QB during his college years, which creates noisy data and affects his per game statistics as well. To prevent this, I manually went through players with positional changes and removed the irrelevant rows (for Tannehill I deleted his 2 years as a WR).</a:t>
            </a:r>
            <a:endParaRPr b="0" dirty="0"/>
          </a:p>
        </p:txBody>
      </p:sp>
    </p:spTree>
    <p:extLst>
      <p:ext uri="{BB962C8B-B14F-4D97-AF65-F5344CB8AC3E}">
        <p14:creationId xmlns:p14="http://schemas.microsoft.com/office/powerpoint/2010/main" val="97460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Definition of Top Talent: </a:t>
            </a:r>
            <a:r>
              <a:rPr lang="en-US" b="0" dirty="0"/>
              <a:t>selected in the 1-3 rounds of the draft</a:t>
            </a:r>
          </a:p>
          <a:p>
            <a:pPr marL="0" lvl="0" indent="0" algn="l" rtl="0">
              <a:spcBef>
                <a:spcPts val="0"/>
              </a:spcBef>
              <a:spcAft>
                <a:spcPts val="0"/>
              </a:spcAft>
              <a:buNone/>
            </a:pPr>
            <a:endParaRPr lang="en-US" b="0" dirty="0"/>
          </a:p>
          <a:p>
            <a:pPr marL="0" lvl="0" indent="0" algn="l" rtl="0">
              <a:spcBef>
                <a:spcPts val="0"/>
              </a:spcBef>
              <a:spcAft>
                <a:spcPts val="0"/>
              </a:spcAft>
              <a:buNone/>
            </a:pPr>
            <a:r>
              <a:rPr lang="en-US" b="1" dirty="0"/>
              <a:t>Raw totals vs raw per game</a:t>
            </a:r>
          </a:p>
          <a:p>
            <a:pPr marL="0" lvl="0" indent="0" algn="l" rtl="0">
              <a:spcBef>
                <a:spcPts val="0"/>
              </a:spcBef>
              <a:spcAft>
                <a:spcPts val="0"/>
              </a:spcAft>
              <a:buNone/>
            </a:pPr>
            <a:r>
              <a:rPr lang="en-US" dirty="0"/>
              <a:t>Raw totals can be deceiving, because not every player played the same number of games, so per game stats is a better was to measure performance.</a:t>
            </a:r>
          </a:p>
          <a:p>
            <a:pPr marL="0" lvl="0" indent="0" algn="l" rtl="0">
              <a:spcBef>
                <a:spcPts val="0"/>
              </a:spcBef>
              <a:spcAft>
                <a:spcPts val="0"/>
              </a:spcAft>
              <a:buNone/>
            </a:pPr>
            <a:r>
              <a:rPr lang="en-US" dirty="0"/>
              <a:t>I also split the data into:</a:t>
            </a:r>
          </a:p>
          <a:p>
            <a:pPr marL="0" lvl="0" indent="0" algn="l" rtl="0">
              <a:spcBef>
                <a:spcPts val="0"/>
              </a:spcBef>
              <a:spcAft>
                <a:spcPts val="0"/>
              </a:spcAft>
              <a:buNone/>
            </a:pPr>
            <a:r>
              <a:rPr lang="en-US" dirty="0"/>
              <a:t>	- most recent year’s performance</a:t>
            </a:r>
          </a:p>
          <a:p>
            <a:pPr marL="0" lvl="0" indent="0" algn="l" rtl="0">
              <a:spcBef>
                <a:spcPts val="0"/>
              </a:spcBef>
              <a:spcAft>
                <a:spcPts val="0"/>
              </a:spcAft>
              <a:buNone/>
            </a:pPr>
            <a:r>
              <a:rPr lang="en-US" dirty="0"/>
              <a:t>	- prior career performance (weighted average)</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Optimization metric</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Imbalanced data - </a:t>
            </a:r>
            <a:r>
              <a:rPr lang="en-US" sz="1100" b="0" i="0" u="none" strike="noStrike" cap="none" dirty="0" err="1">
                <a:solidFill>
                  <a:srgbClr val="000000"/>
                </a:solidFill>
                <a:effectLst/>
                <a:latin typeface="Arial"/>
                <a:ea typeface="Arial"/>
                <a:cs typeface="Arial"/>
                <a:sym typeface="Arial"/>
              </a:rPr>
              <a:t>LogLoss</a:t>
            </a:r>
            <a:r>
              <a:rPr lang="en-US" sz="1100" b="0" i="0" u="none" strike="noStrike" cap="none" dirty="0">
                <a:solidFill>
                  <a:srgbClr val="000000"/>
                </a:solidFill>
                <a:effectLst/>
                <a:latin typeface="Arial"/>
                <a:ea typeface="Arial"/>
                <a:cs typeface="Arial"/>
                <a:sym typeface="Arial"/>
              </a:rPr>
              <a:t> is a good choice for these scenarios because they penalize predictions based on how far away they are from reality.  So when the predicted probability of a case from the positive class is very low, that error is going to be proportionally increased. The more wrong the prediction the higher the error.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Arial"/>
                <a:cs typeface="Arial"/>
                <a:sym typeface="Arial"/>
              </a:rPr>
              <a:t>Partitioning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Stratified because of imbalanced data: rows are assigned in a way that ensures similar target distribution across each partition.</a:t>
            </a:r>
          </a:p>
        </p:txBody>
      </p:sp>
    </p:spTree>
    <p:extLst>
      <p:ext uri="{BB962C8B-B14F-4D97-AF65-F5344CB8AC3E}">
        <p14:creationId xmlns:p14="http://schemas.microsoft.com/office/powerpoint/2010/main" val="828054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8aa177d83_0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8aa177d83_0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There are many debates and criticism about the importance and weight of combine drills. In my opinion, measurements taken in isolation can’t define athleticism or predict success. However, there are advanced metrics that captures better how a player performed in the Combine.</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Speed score</a:t>
            </a:r>
          </a:p>
          <a:p>
            <a:pPr marL="0" lvl="0" indent="0" algn="l" rtl="0">
              <a:spcBef>
                <a:spcPts val="0"/>
              </a:spcBef>
              <a:spcAft>
                <a:spcPts val="0"/>
              </a:spcAft>
              <a:buNone/>
            </a:pPr>
            <a:r>
              <a:rPr lang="en-US" dirty="0"/>
              <a:t>- Weight adjusted 40 yard dash score, rewards heavier players</a:t>
            </a:r>
          </a:p>
          <a:p>
            <a:pPr marL="0" lvl="0" indent="0" algn="l" rtl="0">
              <a:spcBef>
                <a:spcPts val="0"/>
              </a:spcBef>
              <a:spcAft>
                <a:spcPts val="0"/>
              </a:spcAft>
              <a:buFontTx/>
              <a:buNone/>
            </a:pPr>
            <a:r>
              <a:rPr lang="en-US" sz="1100" b="0" i="0" u="none" strike="noStrike" cap="none" dirty="0">
                <a:solidFill>
                  <a:srgbClr val="000000"/>
                </a:solidFill>
                <a:latin typeface="Arial"/>
                <a:ea typeface="Arial"/>
                <a:cs typeface="Arial"/>
                <a:sym typeface="Arial"/>
              </a:rPr>
              <a:t>- </a:t>
            </a:r>
            <a:r>
              <a:rPr lang="hu-HU" sz="1100" b="0" i="0" u="none" strike="noStrike" cap="none" dirty="0">
                <a:solidFill>
                  <a:srgbClr val="000000"/>
                </a:solidFill>
                <a:latin typeface="Arial"/>
                <a:ea typeface="Arial"/>
                <a:cs typeface="Arial"/>
                <a:sym typeface="Arial"/>
              </a:rPr>
              <a:t>https://www.footballoutsiders.com/stat-analysis/2018/speed-score-2018</a:t>
            </a:r>
            <a:endParaRPr lang="en-US" sz="1100" b="0" i="0" u="none" strike="noStrike" cap="none" dirty="0">
              <a:solidFill>
                <a:srgbClr val="000000"/>
              </a:solidFill>
              <a:latin typeface="Arial"/>
              <a:ea typeface="Arial"/>
              <a:cs typeface="Arial"/>
              <a:sym typeface="Arial"/>
            </a:endParaRPr>
          </a:p>
          <a:p>
            <a:pPr marL="0" lvl="0" indent="0" algn="l" rtl="0">
              <a:spcBef>
                <a:spcPts val="0"/>
              </a:spcBef>
              <a:spcAft>
                <a:spcPts val="0"/>
              </a:spcAft>
              <a:buFontTx/>
              <a:buNone/>
            </a:pPr>
            <a:endParaRPr lang="en-US" sz="1100" b="0" i="0" u="none" strike="noStrike" cap="none" dirty="0">
              <a:solidFill>
                <a:srgbClr val="000000"/>
              </a:solidFill>
              <a:latin typeface="Arial"/>
              <a:cs typeface="Arial"/>
              <a:sym typeface="Arial"/>
            </a:endParaRPr>
          </a:p>
          <a:p>
            <a:pPr marL="0" lvl="0" indent="0" algn="l" rtl="0">
              <a:spcBef>
                <a:spcPts val="0"/>
              </a:spcBef>
              <a:spcAft>
                <a:spcPts val="0"/>
              </a:spcAft>
              <a:buFontTx/>
              <a:buNone/>
            </a:pPr>
            <a:r>
              <a:rPr lang="en-US" sz="1100" b="1" i="0" u="none" strike="noStrike" cap="none" dirty="0">
                <a:solidFill>
                  <a:srgbClr val="000000"/>
                </a:solidFill>
                <a:latin typeface="Arial"/>
                <a:cs typeface="Arial"/>
                <a:sym typeface="Arial"/>
              </a:rPr>
              <a:t>Height Adjusted Speed Score</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rewards taller players</a:t>
            </a:r>
          </a:p>
          <a:p>
            <a:pPr marL="171450" lvl="0" indent="-171450" algn="l" rtl="0">
              <a:spcBef>
                <a:spcPts val="0"/>
              </a:spcBef>
              <a:spcAft>
                <a:spcPts val="0"/>
              </a:spcAft>
              <a:buFontTx/>
              <a:buChar char="-"/>
            </a:pPr>
            <a:r>
              <a:rPr lang="hu-HU" sz="1100" b="0" i="0" u="none" strike="noStrike" cap="none" dirty="0">
                <a:solidFill>
                  <a:srgbClr val="000000"/>
                </a:solidFill>
                <a:latin typeface="Arial"/>
                <a:ea typeface="Arial"/>
                <a:cs typeface="Arial"/>
                <a:sym typeface="Arial"/>
              </a:rPr>
              <a:t>http://moneyinthebananastand.com/2012/04/24/dominator-rating-height-adjusted-speed-score-and-wr-draft-rankings/</a:t>
            </a:r>
            <a:endParaRPr lang="en-US" sz="1100" b="0" i="0" u="none" strike="noStrike" cap="none" dirty="0">
              <a:solidFill>
                <a:srgbClr val="000000"/>
              </a:solidFill>
              <a:latin typeface="Arial"/>
              <a:ea typeface="Arial"/>
              <a:cs typeface="Arial"/>
              <a:sym typeface="Arial"/>
            </a:endParaRPr>
          </a:p>
          <a:p>
            <a:pPr marL="171450" lvl="0" indent="-171450" algn="l" rtl="0">
              <a:spcBef>
                <a:spcPts val="0"/>
              </a:spcBef>
              <a:spcAft>
                <a:spcPts val="0"/>
              </a:spcAft>
              <a:buFontTx/>
              <a:buChar char="-"/>
            </a:pPr>
            <a:endParaRPr lang="en-US" sz="1100" b="0" i="0" u="none" strike="noStrike" cap="none" dirty="0">
              <a:solidFill>
                <a:srgbClr val="000000"/>
              </a:solidFill>
              <a:latin typeface="Arial"/>
              <a:cs typeface="Arial"/>
              <a:sym typeface="Arial"/>
            </a:endParaRPr>
          </a:p>
          <a:p>
            <a:pPr marL="0" lvl="0" indent="0" algn="l" rtl="0">
              <a:spcBef>
                <a:spcPts val="0"/>
              </a:spcBef>
              <a:spcAft>
                <a:spcPts val="0"/>
              </a:spcAft>
              <a:buFontTx/>
              <a:buNone/>
            </a:pPr>
            <a:r>
              <a:rPr lang="en-US" sz="1100" b="1" i="0" u="none" strike="noStrike" cap="none" dirty="0">
                <a:solidFill>
                  <a:srgbClr val="000000"/>
                </a:solidFill>
                <a:latin typeface="Arial"/>
                <a:ea typeface="Arial"/>
                <a:cs typeface="Arial"/>
                <a:sym typeface="Arial"/>
              </a:rPr>
              <a:t>Vertical Jump Power - Sayers Power Formula</a:t>
            </a:r>
          </a:p>
          <a:p>
            <a:pPr marL="171450" lvl="0" indent="-171450" algn="l" rtl="0">
              <a:spcBef>
                <a:spcPts val="0"/>
              </a:spcBef>
              <a:spcAft>
                <a:spcPts val="0"/>
              </a:spcAft>
              <a:buFontTx/>
              <a:buChar char="-"/>
            </a:pPr>
            <a:r>
              <a:rPr lang="en-US" sz="1100" b="0" i="0" u="none" strike="noStrike" cap="none" dirty="0">
                <a:solidFill>
                  <a:srgbClr val="000000"/>
                </a:solidFill>
                <a:latin typeface="Arial"/>
                <a:ea typeface="Arial"/>
                <a:cs typeface="Arial"/>
                <a:sym typeface="Arial"/>
              </a:rPr>
              <a:t>measures lower body force generation, rewards heavier players</a:t>
            </a:r>
            <a:endParaRPr lang="en-US" sz="1100" b="0" i="0" u="none" strike="noStrike" cap="none" dirty="0">
              <a:solidFill>
                <a:srgbClr val="000000"/>
              </a:solidFill>
              <a:latin typeface="Arial"/>
              <a:cs typeface="Arial"/>
              <a:sym typeface="Arial"/>
            </a:endParaRPr>
          </a:p>
          <a:p>
            <a:pPr marL="171450" lvl="0" indent="-171450" algn="l" rtl="0">
              <a:spcBef>
                <a:spcPts val="0"/>
              </a:spcBef>
              <a:spcAft>
                <a:spcPts val="0"/>
              </a:spcAft>
              <a:buFontTx/>
              <a:buChar char="-"/>
            </a:pPr>
            <a:r>
              <a:rPr lang="hu-HU" sz="1100" b="0" i="0" u="none" strike="noStrike" cap="none" dirty="0">
                <a:solidFill>
                  <a:srgbClr val="000000"/>
                </a:solidFill>
                <a:latin typeface="Arial"/>
                <a:ea typeface="Arial"/>
                <a:cs typeface="Arial"/>
                <a:sym typeface="Arial"/>
              </a:rPr>
              <a:t>https://www.topendsports.com/testing/vertical-jump-power.htm</a:t>
            </a:r>
            <a:endParaRPr lang="en-US" sz="1100" b="0" i="0" u="none" strike="noStrike" cap="none" dirty="0">
              <a:solidFill>
                <a:srgbClr val="000000"/>
              </a:solidFill>
              <a:latin typeface="Arial"/>
              <a:ea typeface="Arial"/>
              <a:cs typeface="Arial"/>
              <a:sym typeface="Arial"/>
            </a:endParaRPr>
          </a:p>
          <a:p>
            <a:pPr marL="171450" lvl="0" indent="-171450" algn="l" rtl="0">
              <a:spcBef>
                <a:spcPts val="0"/>
              </a:spcBef>
              <a:spcAft>
                <a:spcPts val="0"/>
              </a:spcAft>
              <a:buFontTx/>
              <a:buChar char="-"/>
            </a:pPr>
            <a:endParaRPr lang="en-US" sz="1100" b="0" i="0" u="none" strike="noStrike" cap="none" dirty="0">
              <a:solidFill>
                <a:srgbClr val="000000"/>
              </a:solidFill>
              <a:latin typeface="Arial"/>
              <a:cs typeface="Arial"/>
              <a:sym typeface="Arial"/>
            </a:endParaRPr>
          </a:p>
          <a:p>
            <a:pPr marL="0" lvl="0" indent="0" algn="l" rtl="0">
              <a:spcBef>
                <a:spcPts val="0"/>
              </a:spcBef>
              <a:spcAft>
                <a:spcPts val="0"/>
              </a:spcAft>
              <a:buFontTx/>
              <a:buNone/>
            </a:pPr>
            <a:r>
              <a:rPr lang="en-US" sz="1100" b="1" i="0" u="none" strike="noStrike" cap="none" dirty="0">
                <a:solidFill>
                  <a:srgbClr val="000000"/>
                </a:solidFill>
                <a:latin typeface="Arial"/>
                <a:cs typeface="Arial"/>
                <a:sym typeface="Arial"/>
              </a:rPr>
              <a:t>Broad Adjusted Jump Power – Sayers Power Formula</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Same as vertical jump power</a:t>
            </a:r>
          </a:p>
          <a:p>
            <a:pPr marL="0" lvl="0" indent="0" algn="l" rtl="0">
              <a:spcBef>
                <a:spcPts val="0"/>
              </a:spcBef>
              <a:spcAft>
                <a:spcPts val="0"/>
              </a:spcAft>
              <a:buFontTx/>
              <a:buNone/>
            </a:pPr>
            <a:endParaRPr lang="en-US" sz="1100" b="0" i="0" u="none" strike="noStrike" cap="none" dirty="0">
              <a:solidFill>
                <a:srgbClr val="000000"/>
              </a:solidFill>
              <a:latin typeface="Arial"/>
              <a:cs typeface="Arial"/>
              <a:sym typeface="Arial"/>
            </a:endParaRPr>
          </a:p>
          <a:p>
            <a:pPr marL="0" lvl="0" indent="0" algn="l" rtl="0">
              <a:spcBef>
                <a:spcPts val="0"/>
              </a:spcBef>
              <a:spcAft>
                <a:spcPts val="0"/>
              </a:spcAft>
              <a:buFontTx/>
              <a:buNone/>
            </a:pPr>
            <a:r>
              <a:rPr lang="en-US" sz="1100" b="1" i="0" u="none" strike="noStrike" cap="none" dirty="0">
                <a:solidFill>
                  <a:srgbClr val="000000"/>
                </a:solidFill>
                <a:latin typeface="Arial"/>
                <a:cs typeface="Arial"/>
                <a:sym typeface="Arial"/>
              </a:rPr>
              <a:t>QUIX Score</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Weight adjusted 30 yard shuttle and 3 cone drill score, measures speed with changing directions, rewards heavier players</a:t>
            </a:r>
          </a:p>
          <a:p>
            <a:pPr marL="171450" lvl="0" indent="-171450" algn="l" rtl="0">
              <a:spcBef>
                <a:spcPts val="0"/>
              </a:spcBef>
              <a:spcAft>
                <a:spcPts val="0"/>
              </a:spcAft>
              <a:buFontTx/>
              <a:buChar char="-"/>
            </a:pPr>
            <a:r>
              <a:rPr lang="hu-HU" sz="1100" b="0" i="0" u="none" strike="noStrike" cap="none" dirty="0">
                <a:solidFill>
                  <a:srgbClr val="000000"/>
                </a:solidFill>
                <a:latin typeface="Arial"/>
                <a:ea typeface="Arial"/>
                <a:cs typeface="Arial"/>
                <a:sym typeface="Arial"/>
              </a:rPr>
              <a:t>https://www.milehighreport.com/2016/3/8/11160328/2016-nfl-draft-top-10-quix-score</a:t>
            </a:r>
            <a:endParaRPr lang="en-US" sz="1100" b="0" i="0" u="none" strike="noStrike" cap="none" dirty="0">
              <a:solidFill>
                <a:srgbClr val="000000"/>
              </a:solidFill>
              <a:latin typeface="Arial"/>
              <a:ea typeface="Arial"/>
              <a:cs typeface="Arial"/>
              <a:sym typeface="Arial"/>
            </a:endParaRPr>
          </a:p>
          <a:p>
            <a:pPr marL="171450" lvl="0" indent="-171450" algn="l" rtl="0">
              <a:spcBef>
                <a:spcPts val="0"/>
              </a:spcBef>
              <a:spcAft>
                <a:spcPts val="0"/>
              </a:spcAft>
              <a:buFontTx/>
              <a:buChar char="-"/>
            </a:pPr>
            <a:endParaRPr lang="en-US" sz="1100" b="0" i="0" u="none" strike="noStrike" cap="none" dirty="0">
              <a:solidFill>
                <a:srgbClr val="000000"/>
              </a:solidFill>
              <a:latin typeface="Arial"/>
              <a:ea typeface="Arial"/>
              <a:cs typeface="Arial"/>
              <a:sym typeface="Arial"/>
            </a:endParaRPr>
          </a:p>
          <a:p>
            <a:pPr marL="0" lvl="0" indent="0" algn="l" rtl="0">
              <a:spcBef>
                <a:spcPts val="0"/>
              </a:spcBef>
              <a:spcAft>
                <a:spcPts val="0"/>
              </a:spcAft>
              <a:buFontTx/>
              <a:buNone/>
            </a:pPr>
            <a:r>
              <a:rPr lang="en-US" sz="1100" b="1" i="0" u="none" strike="noStrike" cap="none" dirty="0">
                <a:solidFill>
                  <a:srgbClr val="000000"/>
                </a:solidFill>
                <a:latin typeface="Arial"/>
                <a:ea typeface="Arial"/>
                <a:cs typeface="Arial"/>
                <a:sym typeface="Arial"/>
              </a:rPr>
              <a:t>Expected Bench Reps</a:t>
            </a:r>
          </a:p>
          <a:p>
            <a:pPr marL="171450" lvl="0" indent="-171450" algn="l" rtl="0">
              <a:spcBef>
                <a:spcPts val="0"/>
              </a:spcBef>
              <a:spcAft>
                <a:spcPts val="0"/>
              </a:spcAft>
              <a:buFontTx/>
              <a:buChar char="-"/>
            </a:pPr>
            <a:r>
              <a:rPr lang="en-US" sz="1100" b="0" i="0" u="none" strike="noStrike" cap="none" dirty="0">
                <a:solidFill>
                  <a:srgbClr val="000000"/>
                </a:solidFill>
                <a:latin typeface="Arial"/>
                <a:ea typeface="Arial"/>
                <a:cs typeface="Arial"/>
                <a:sym typeface="Arial"/>
              </a:rPr>
              <a:t>Weight and Height Adjusted Bench Reps to calculate performance (actual – expected)</a:t>
            </a:r>
          </a:p>
          <a:p>
            <a:pPr marL="171450" lvl="0" indent="-171450" algn="l" rtl="0">
              <a:spcBef>
                <a:spcPts val="0"/>
              </a:spcBef>
              <a:spcAft>
                <a:spcPts val="0"/>
              </a:spcAft>
              <a:buFontTx/>
              <a:buChar char="-"/>
            </a:pPr>
            <a:r>
              <a:rPr lang="hu-HU" sz="1100" b="0" i="0" u="none" strike="noStrike" cap="none" dirty="0">
                <a:solidFill>
                  <a:srgbClr val="000000"/>
                </a:solidFill>
                <a:latin typeface="Arial"/>
                <a:ea typeface="Arial"/>
                <a:cs typeface="Arial"/>
                <a:sym typeface="Arial"/>
              </a:rPr>
              <a:t>http://www.footballperspective.com/alex-barnes-was-the-2019-combine-bench-press-champion/#more-41629</a:t>
            </a:r>
            <a:endParaRPr lang="en-US" sz="1100" b="0" i="0" u="none" strike="noStrike" cap="none" dirty="0">
              <a:solidFill>
                <a:srgbClr val="000000"/>
              </a:solidFill>
              <a:latin typeface="Arial"/>
              <a:ea typeface="Arial"/>
              <a:cs typeface="Arial"/>
              <a:sym typeface="Arial"/>
            </a:endParaRPr>
          </a:p>
          <a:p>
            <a:pPr marL="0" lvl="0" indent="0" algn="l" rtl="0">
              <a:spcBef>
                <a:spcPts val="0"/>
              </a:spcBef>
              <a:spcAft>
                <a:spcPts val="0"/>
              </a:spcAft>
              <a:buFontTx/>
              <a:buNone/>
            </a:pPr>
            <a:endParaRPr lang="en-US" sz="1100" b="0" i="0" u="none" strike="noStrike" cap="none" dirty="0">
              <a:solidFill>
                <a:srgbClr val="000000"/>
              </a:solidFill>
              <a:latin typeface="Arial"/>
              <a:ea typeface="Arial"/>
              <a:cs typeface="Arial"/>
              <a:sym typeface="Arial"/>
            </a:endParaRPr>
          </a:p>
          <a:p>
            <a:pPr marL="0" lvl="0" indent="0" algn="l" rtl="0">
              <a:spcBef>
                <a:spcPts val="0"/>
              </a:spcBef>
              <a:spcAft>
                <a:spcPts val="0"/>
              </a:spcAft>
              <a:buFontTx/>
              <a:buNone/>
            </a:pPr>
            <a:r>
              <a:rPr lang="en-US" sz="1100" b="1" i="0" u="none" strike="noStrike" cap="none" dirty="0">
                <a:solidFill>
                  <a:srgbClr val="000000"/>
                </a:solidFill>
                <a:latin typeface="Arial"/>
                <a:ea typeface="Arial"/>
                <a:cs typeface="Arial"/>
                <a:sym typeface="Arial"/>
              </a:rPr>
              <a:t>College Dominator Rating</a:t>
            </a:r>
          </a:p>
          <a:p>
            <a:pPr marL="171450" lvl="0" indent="-171450" algn="l" rtl="0">
              <a:spcBef>
                <a:spcPts val="0"/>
              </a:spcBef>
              <a:spcAft>
                <a:spcPts val="0"/>
              </a:spcAft>
              <a:buFontTx/>
              <a:buChar char="-"/>
            </a:pPr>
            <a:r>
              <a:rPr lang="en-US" sz="1100" b="0" i="0" u="none" strike="noStrike" cap="none" dirty="0">
                <a:solidFill>
                  <a:srgbClr val="000000"/>
                </a:solidFill>
                <a:latin typeface="Arial"/>
                <a:ea typeface="Arial"/>
                <a:cs typeface="Arial"/>
                <a:sym typeface="Arial"/>
              </a:rPr>
              <a:t>The college dominator rating represents a player’s “market share” or his percentage of his team’s offensive production. For example, a 35+% dominator indicates that a wide receiver has the potential to be a team’s No. 1 WR and/or a high caliber contributor. 20-35% indicates a mid-level talent with situational upside. Less than 20% is a red flag. For wide receivers and tight ends, the dominator rating is the percentage of team receiving production. For running backs, it is the percentage of total offensive production, because running backs are involved in both the running and passing game.</a:t>
            </a:r>
          </a:p>
          <a:p>
            <a:pPr marL="171450" lvl="0" indent="-171450" algn="l" rtl="0">
              <a:spcBef>
                <a:spcPts val="0"/>
              </a:spcBef>
              <a:spcAft>
                <a:spcPts val="0"/>
              </a:spcAft>
              <a:buFontTx/>
              <a:buChar char="-"/>
            </a:pPr>
            <a:r>
              <a:rPr lang="hu-HU" sz="1100" b="0" i="0" u="none" strike="noStrike" cap="none" dirty="0">
                <a:solidFill>
                  <a:srgbClr val="000000"/>
                </a:solidFill>
                <a:latin typeface="Arial"/>
                <a:ea typeface="Arial"/>
                <a:cs typeface="Arial"/>
                <a:sym typeface="Arial"/>
              </a:rPr>
              <a:t>https://www.playerprofiler.com/terms-glossary/</a:t>
            </a:r>
          </a:p>
          <a:p>
            <a:pPr marL="158750" indent="0">
              <a:buFontTx/>
              <a:buNone/>
            </a:pPr>
            <a:endParaRPr lang="en-US" sz="1100" b="1"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300827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Logo Slide">
  <p:cSld name="Logo Slide">
    <p:spTree>
      <p:nvGrpSpPr>
        <p:cNvPr id="1" name="Shape 12"/>
        <p:cNvGrpSpPr/>
        <p:nvPr/>
      </p:nvGrpSpPr>
      <p:grpSpPr>
        <a:xfrm>
          <a:off x="0" y="0"/>
          <a:ext cx="0" cy="0"/>
          <a:chOff x="0" y="0"/>
          <a:chExt cx="0" cy="0"/>
        </a:xfrm>
      </p:grpSpPr>
      <p:sp>
        <p:nvSpPr>
          <p:cNvPr id="13" name="Google Shape;13;p2"/>
          <p:cNvSpPr/>
          <p:nvPr/>
        </p:nvSpPr>
        <p:spPr>
          <a:xfrm>
            <a:off x="-1" y="-1"/>
            <a:ext cx="91440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4" name="Google Shape;14;p2"/>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234243" y="2385475"/>
            <a:ext cx="2675515" cy="372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ue Gray Box (Text)">
  <p:cSld name="1_Grey Bar text">
    <p:spTree>
      <p:nvGrpSpPr>
        <p:cNvPr id="1" name="Shape 81"/>
        <p:cNvGrpSpPr/>
        <p:nvPr/>
      </p:nvGrpSpPr>
      <p:grpSpPr>
        <a:xfrm>
          <a:off x="0" y="0"/>
          <a:ext cx="0" cy="0"/>
          <a:chOff x="0" y="0"/>
          <a:chExt cx="0" cy="0"/>
        </a:xfrm>
      </p:grpSpPr>
      <p:sp>
        <p:nvSpPr>
          <p:cNvPr id="82" name="Google Shape;82;p11"/>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83" name="Google Shape;83;p11"/>
          <p:cNvPicPr preferRelativeResize="0"/>
          <p:nvPr/>
        </p:nvPicPr>
        <p:blipFill rotWithShape="1">
          <a:blip r:embed="rId2">
            <a:alphaModFix/>
          </a:blip>
          <a:srcRect/>
          <a:stretch/>
        </p:blipFill>
        <p:spPr>
          <a:xfrm>
            <a:off x="8645275" y="142384"/>
            <a:ext cx="350920" cy="350920"/>
          </a:xfrm>
          <a:prstGeom prst="rect">
            <a:avLst/>
          </a:prstGeom>
          <a:noFill/>
          <a:ln>
            <a:noFill/>
          </a:ln>
        </p:spPr>
      </p:pic>
      <p:sp>
        <p:nvSpPr>
          <p:cNvPr id="84" name="Google Shape;84;p11"/>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Arial"/>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lt2"/>
              </a:buClr>
              <a:buSzPts val="1200"/>
              <a:buFont typeface="Arial"/>
              <a:buChar char="•"/>
              <a:defRPr sz="1200" b="0" i="0" u="none" strike="noStrike" cap="none">
                <a:solidFill>
                  <a:srgbClr val="7F7F7F"/>
                </a:solidFill>
                <a:latin typeface="Arial"/>
                <a:ea typeface="Arial"/>
                <a:cs typeface="Arial"/>
                <a:sym typeface="Arial"/>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rgbClr val="7F7F7F"/>
                </a:solidFill>
                <a:latin typeface="Arial"/>
                <a:ea typeface="Arial"/>
                <a:cs typeface="Arial"/>
                <a:sym typeface="Arial"/>
              </a:defRPr>
            </a:lvl4pPr>
            <a:lvl5pPr marL="2286000" marR="0" lvl="4"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5pPr>
            <a:lvl6pPr marL="2743200" marR="0" lvl="5"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6pPr>
            <a:lvl7pPr marL="3200400" marR="0" lvl="6"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7pPr>
            <a:lvl8pPr marL="3657600" marR="0" lvl="7"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8pPr>
            <a:lvl9pPr marL="4114800" marR="0" lvl="8"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9pPr>
          </a:lstStyle>
          <a:p>
            <a:endParaRPr/>
          </a:p>
        </p:txBody>
      </p:sp>
      <p:sp>
        <p:nvSpPr>
          <p:cNvPr id="85" name="Google Shape;85;p11"/>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86" name="Google Shape;86;p11"/>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pic>
        <p:nvPicPr>
          <p:cNvPr id="87" name="Google Shape;87;p11"/>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pic>
        <p:nvPicPr>
          <p:cNvPr id="88" name="Google Shape;88;p11"/>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89" name="Google Shape;89;p11"/>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FFFFFF"/>
                </a:solidFill>
                <a:latin typeface="Roboto"/>
                <a:ea typeface="Roboto"/>
                <a:cs typeface="Roboto"/>
                <a:sym typeface="Roboto"/>
              </a:rPr>
              <a:t>Confidential.</a:t>
            </a:r>
            <a:r>
              <a:rPr lang="en" sz="600">
                <a:solidFill>
                  <a:srgbClr val="FFFFFF"/>
                </a:solidFill>
                <a:latin typeface="Roboto"/>
                <a:ea typeface="Roboto"/>
                <a:cs typeface="Roboto"/>
                <a:sym typeface="Roboto"/>
              </a:rPr>
              <a:t> ©2020 DataRobot, Inc. – All rights reserved</a:t>
            </a:r>
            <a:endParaRPr sz="600">
              <a:solidFill>
                <a:srgbClr val="FFFFFF"/>
              </a:solidFill>
              <a:latin typeface="Roboto"/>
              <a:ea typeface="Roboto"/>
              <a:cs typeface="Roboto"/>
              <a:sym typeface="Robo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ck Box (Text)">
  <p:cSld name="1_Black Bar text">
    <p:spTree>
      <p:nvGrpSpPr>
        <p:cNvPr id="1" name="Shape 90"/>
        <p:cNvGrpSpPr/>
        <p:nvPr/>
      </p:nvGrpSpPr>
      <p:grpSpPr>
        <a:xfrm>
          <a:off x="0" y="0"/>
          <a:ext cx="0" cy="0"/>
          <a:chOff x="0" y="0"/>
          <a:chExt cx="0" cy="0"/>
        </a:xfrm>
      </p:grpSpPr>
      <p:sp>
        <p:nvSpPr>
          <p:cNvPr id="91" name="Google Shape;91;p12"/>
          <p:cNvSpPr/>
          <p:nvPr/>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2" name="Google Shape;92;p12"/>
          <p:cNvPicPr preferRelativeResize="0"/>
          <p:nvPr/>
        </p:nvPicPr>
        <p:blipFill rotWithShape="1">
          <a:blip r:embed="rId2">
            <a:alphaModFix/>
          </a:blip>
          <a:srcRect/>
          <a:stretch/>
        </p:blipFill>
        <p:spPr>
          <a:xfrm>
            <a:off x="8645275" y="142384"/>
            <a:ext cx="350920" cy="350920"/>
          </a:xfrm>
          <a:prstGeom prst="rect">
            <a:avLst/>
          </a:prstGeom>
          <a:noFill/>
          <a:ln>
            <a:noFill/>
          </a:ln>
        </p:spPr>
      </p:pic>
      <p:sp>
        <p:nvSpPr>
          <p:cNvPr id="93" name="Google Shape;93;p12"/>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Arial"/>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lt2"/>
              </a:buClr>
              <a:buSzPts val="1200"/>
              <a:buFont typeface="Arial"/>
              <a:buChar char="•"/>
              <a:defRPr sz="1200" b="0" i="0" u="none" strike="noStrike" cap="none">
                <a:solidFill>
                  <a:srgbClr val="7F7F7F"/>
                </a:solidFill>
                <a:latin typeface="Arial"/>
                <a:ea typeface="Arial"/>
                <a:cs typeface="Arial"/>
                <a:sym typeface="Arial"/>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rgbClr val="7F7F7F"/>
                </a:solidFill>
                <a:latin typeface="Arial"/>
                <a:ea typeface="Arial"/>
                <a:cs typeface="Arial"/>
                <a:sym typeface="Arial"/>
              </a:defRPr>
            </a:lvl4pPr>
            <a:lvl5pPr marL="2286000" marR="0" lvl="4"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5pPr>
            <a:lvl6pPr marL="2743200" marR="0" lvl="5"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6pPr>
            <a:lvl7pPr marL="3200400" marR="0" lvl="6"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7pPr>
            <a:lvl8pPr marL="3657600" marR="0" lvl="7"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8pPr>
            <a:lvl9pPr marL="4114800" marR="0" lvl="8"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9pPr>
          </a:lstStyle>
          <a:p>
            <a:endParaRPr/>
          </a:p>
        </p:txBody>
      </p:sp>
      <p:sp>
        <p:nvSpPr>
          <p:cNvPr id="94" name="Google Shape;94;p12"/>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95" name="Google Shape;95;p12"/>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pic>
        <p:nvPicPr>
          <p:cNvPr id="96" name="Google Shape;96;p1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pic>
        <p:nvPicPr>
          <p:cNvPr id="97" name="Google Shape;97;p12"/>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98" name="Google Shape;98;p12"/>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White Box (Text)">
  <p:cSld name="1_White Bar Text">
    <p:spTree>
      <p:nvGrpSpPr>
        <p:cNvPr id="1" name="Shape 99"/>
        <p:cNvGrpSpPr/>
        <p:nvPr/>
      </p:nvGrpSpPr>
      <p:grpSpPr>
        <a:xfrm>
          <a:off x="0" y="0"/>
          <a:ext cx="0" cy="0"/>
          <a:chOff x="0" y="0"/>
          <a:chExt cx="0" cy="0"/>
        </a:xfrm>
      </p:grpSpPr>
      <p:sp>
        <p:nvSpPr>
          <p:cNvPr id="100" name="Google Shape;100;p13"/>
          <p:cNvSpPr/>
          <p:nvPr/>
        </p:nvSpPr>
        <p:spPr>
          <a:xfrm>
            <a:off x="3543301" y="-1"/>
            <a:ext cx="5600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 name="Google Shape;101;p13"/>
          <p:cNvSpPr txBox="1">
            <a:spLocks noGrp="1"/>
          </p:cNvSpPr>
          <p:nvPr>
            <p:ph type="body" idx="1"/>
          </p:nvPr>
        </p:nvSpPr>
        <p:spPr>
          <a:xfrm>
            <a:off x="3743325" y="740664"/>
            <a:ext cx="49290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FFFFFF"/>
              </a:buClr>
              <a:buSzPts val="1800"/>
              <a:buFont typeface="Arial"/>
              <a:buChar char="•"/>
              <a:defRPr sz="1800" b="1" i="0" u="none" strike="noStrike" cap="none">
                <a:solidFill>
                  <a:srgbClr val="FFFFFF"/>
                </a:solidFill>
                <a:latin typeface="Roboto"/>
                <a:ea typeface="Roboto"/>
                <a:cs typeface="Roboto"/>
                <a:sym typeface="Roboto"/>
              </a:defRPr>
            </a:lvl1pPr>
            <a:lvl2pPr marL="914400" marR="0" lvl="1" indent="-323850" algn="l" rtl="0">
              <a:lnSpc>
                <a:spcPct val="90000"/>
              </a:lnSpc>
              <a:spcBef>
                <a:spcPts val="400"/>
              </a:spcBef>
              <a:spcAft>
                <a:spcPts val="0"/>
              </a:spcAft>
              <a:buClr>
                <a:srgbClr val="FFFFFF"/>
              </a:buClr>
              <a:buSzPts val="1500"/>
              <a:buFont typeface="Arial"/>
              <a:buChar char="•"/>
              <a:defRPr sz="1500" b="0" i="0" u="none" strike="noStrike" cap="none">
                <a:solidFill>
                  <a:srgbClr val="FFFFFF"/>
                </a:solidFill>
                <a:latin typeface="Arial"/>
                <a:ea typeface="Arial"/>
                <a:cs typeface="Arial"/>
                <a:sym typeface="Arial"/>
              </a:defRPr>
            </a:lvl2pPr>
            <a:lvl3pPr marL="1371600" marR="0" lvl="2"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3pPr>
            <a:lvl4pPr marL="1828800" marR="0" lvl="3" indent="-304800" algn="l" rtl="0">
              <a:lnSpc>
                <a:spcPct val="90000"/>
              </a:lnSpc>
              <a:spcBef>
                <a:spcPts val="400"/>
              </a:spcBef>
              <a:spcAft>
                <a:spcPts val="0"/>
              </a:spcAft>
              <a:buClr>
                <a:srgbClr val="FFFFFF"/>
              </a:buClr>
              <a:buSzPts val="1200"/>
              <a:buFont typeface="Arial"/>
              <a:buChar char="•"/>
              <a:defRPr sz="1200" b="1" i="0" u="none" strike="noStrike" cap="none">
                <a:solidFill>
                  <a:srgbClr val="FFFFFF"/>
                </a:solidFill>
                <a:latin typeface="Arial"/>
                <a:ea typeface="Arial"/>
                <a:cs typeface="Arial"/>
                <a:sym typeface="Arial"/>
              </a:defRPr>
            </a:lvl4pPr>
            <a:lvl5pPr marL="2286000" marR="0" lvl="4"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5pPr>
            <a:lvl6pPr marL="2743200" marR="0" lvl="5"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6pPr>
            <a:lvl7pPr marL="3200400" marR="0" lvl="6"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7pPr>
            <a:lvl8pPr marL="3657600" marR="0" lvl="7"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8pPr>
            <a:lvl9pPr marL="4114800" marR="0" lvl="8" indent="-304800" algn="l" rtl="0">
              <a:lnSpc>
                <a:spcPct val="90000"/>
              </a:lnSpc>
              <a:spcBef>
                <a:spcPts val="400"/>
              </a:spcBef>
              <a:spcAft>
                <a:spcPts val="0"/>
              </a:spcAft>
              <a:buClr>
                <a:srgbClr val="FFFFFF"/>
              </a:buClr>
              <a:buSzPts val="1200"/>
              <a:buFont typeface="Arial"/>
              <a:buChar char="•"/>
              <a:defRPr b="1" i="0" u="none" strike="noStrike" cap="none">
                <a:solidFill>
                  <a:srgbClr val="FFFFFF"/>
                </a:solidFill>
                <a:latin typeface="Arial"/>
                <a:ea typeface="Arial"/>
                <a:cs typeface="Arial"/>
                <a:sym typeface="Arial"/>
              </a:defRPr>
            </a:lvl9pPr>
          </a:lstStyle>
          <a:p>
            <a:endParaRPr/>
          </a:p>
        </p:txBody>
      </p:sp>
      <p:sp>
        <p:nvSpPr>
          <p:cNvPr id="102" name="Google Shape;102;p1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103" name="Google Shape;103;p13"/>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000000"/>
                </a:solidFill>
                <a:latin typeface="Roboto"/>
                <a:ea typeface="Roboto"/>
                <a:cs typeface="Roboto"/>
                <a:sym typeface="Roboto"/>
              </a:defRPr>
            </a:lvl9pPr>
          </a:lstStyle>
          <a:p>
            <a:endParaRPr/>
          </a:p>
        </p:txBody>
      </p:sp>
      <p:sp>
        <p:nvSpPr>
          <p:cNvPr id="104" name="Google Shape;104;p13"/>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105" name="Google Shape;105;p13"/>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106" name="Google Shape;106;p13"/>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57" y="258075"/>
            <a:ext cx="295276" cy="33493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ingle Word (White)">
  <p:cSld name="White-Single Word">
    <p:spTree>
      <p:nvGrpSpPr>
        <p:cNvPr id="1" name="Shape 107"/>
        <p:cNvGrpSpPr/>
        <p:nvPr/>
      </p:nvGrpSpPr>
      <p:grpSpPr>
        <a:xfrm>
          <a:off x="0" y="0"/>
          <a:ext cx="0" cy="0"/>
          <a:chOff x="0" y="0"/>
          <a:chExt cx="0" cy="0"/>
        </a:xfrm>
      </p:grpSpPr>
      <p:pic>
        <p:nvPicPr>
          <p:cNvPr id="108" name="Google Shape;108;p1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8486453" y="258081"/>
            <a:ext cx="295274" cy="333375"/>
          </a:xfrm>
          <a:prstGeom prst="rect">
            <a:avLst/>
          </a:prstGeom>
          <a:noFill/>
          <a:ln>
            <a:noFill/>
          </a:ln>
        </p:spPr>
      </p:pic>
      <p:pic>
        <p:nvPicPr>
          <p:cNvPr id="109" name="Google Shape;109;p1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110" name="Google Shape;110;p14"/>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sp>
        <p:nvSpPr>
          <p:cNvPr id="111" name="Google Shape;111;p14"/>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6000"/>
              <a:buNone/>
              <a:defRPr sz="6000" i="0" u="none" strike="noStrike" cap="none"/>
            </a:lvl1pPr>
            <a:lvl2pPr marR="0" lvl="1"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2pPr>
            <a:lvl3pPr marR="0" lvl="2"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3pPr>
            <a:lvl4pPr marR="0" lvl="3"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4pPr>
            <a:lvl5pPr marR="0" lvl="4"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5pPr>
            <a:lvl6pPr marR="0" lvl="5"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6pPr>
            <a:lvl7pPr marR="0" lvl="6"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7pPr>
            <a:lvl8pPr marR="0" lvl="7"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8pPr>
            <a:lvl9pPr marR="0" lvl="8" algn="l" rtl="0">
              <a:lnSpc>
                <a:spcPct val="100000"/>
              </a:lnSpc>
              <a:spcBef>
                <a:spcPts val="0"/>
              </a:spcBef>
              <a:spcAft>
                <a:spcPts val="0"/>
              </a:spcAft>
              <a:buClr>
                <a:srgbClr val="1B3751"/>
              </a:buClr>
              <a:buSzPts val="1100"/>
              <a:buFont typeface="Arial"/>
              <a:buNone/>
              <a:defRPr sz="9000" b="0" i="0" u="none" strike="noStrike" cap="none">
                <a:solidFill>
                  <a:srgbClr val="1B3751"/>
                </a:solidFill>
                <a:latin typeface="Arial"/>
                <a:ea typeface="Arial"/>
                <a:cs typeface="Arial"/>
                <a:sym typeface="Arial"/>
              </a:defRPr>
            </a:lvl9pPr>
          </a:lstStyle>
          <a:p>
            <a:endParaRPr/>
          </a:p>
        </p:txBody>
      </p:sp>
      <p:pic>
        <p:nvPicPr>
          <p:cNvPr id="112" name="Google Shape;112;p14"/>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ingle Word (Blue Gray)">
  <p:cSld name="Grey-Blank_1">
    <p:spTree>
      <p:nvGrpSpPr>
        <p:cNvPr id="1" name="Shape 113"/>
        <p:cNvGrpSpPr/>
        <p:nvPr/>
      </p:nvGrpSpPr>
      <p:grpSpPr>
        <a:xfrm>
          <a:off x="0" y="0"/>
          <a:ext cx="0" cy="0"/>
          <a:chOff x="0" y="0"/>
          <a:chExt cx="0" cy="0"/>
        </a:xfrm>
      </p:grpSpPr>
      <p:sp>
        <p:nvSpPr>
          <p:cNvPr id="114" name="Google Shape;114;p15"/>
          <p:cNvSpPr/>
          <p:nvPr/>
        </p:nvSpPr>
        <p:spPr>
          <a:xfrm>
            <a:off x="-1" y="-1"/>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5" name="Google Shape;115;p15"/>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sp>
        <p:nvSpPr>
          <p:cNvPr id="116" name="Google Shape;116;p15"/>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FFFFFF"/>
                </a:solidFill>
                <a:latin typeface="Roboto"/>
                <a:ea typeface="Roboto"/>
                <a:cs typeface="Roboto"/>
                <a:sym typeface="Roboto"/>
              </a:rPr>
              <a:t>Confidential.</a:t>
            </a:r>
            <a:r>
              <a:rPr lang="en" sz="600">
                <a:solidFill>
                  <a:srgbClr val="FFFFFF"/>
                </a:solidFill>
                <a:latin typeface="Roboto"/>
                <a:ea typeface="Roboto"/>
                <a:cs typeface="Roboto"/>
                <a:sym typeface="Roboto"/>
              </a:rPr>
              <a:t> ©2020 DataRobot, Inc. – All rights reserved</a:t>
            </a:r>
            <a:endParaRPr sz="600">
              <a:solidFill>
                <a:srgbClr val="FFFFFF"/>
              </a:solidFill>
              <a:latin typeface="Roboto"/>
              <a:ea typeface="Roboto"/>
              <a:cs typeface="Roboto"/>
              <a:sym typeface="Roboto"/>
            </a:endParaRPr>
          </a:p>
        </p:txBody>
      </p:sp>
      <p:sp>
        <p:nvSpPr>
          <p:cNvPr id="117" name="Google Shape;117;p15"/>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pic>
        <p:nvPicPr>
          <p:cNvPr id="118" name="Google Shape;118;p15"/>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57" y="258075"/>
            <a:ext cx="295276" cy="33493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ingle Word (Blue)">
  <p:cSld name="Blue-Blank_1">
    <p:spTree>
      <p:nvGrpSpPr>
        <p:cNvPr id="1" name="Shape 119"/>
        <p:cNvGrpSpPr/>
        <p:nvPr/>
      </p:nvGrpSpPr>
      <p:grpSpPr>
        <a:xfrm>
          <a:off x="0" y="0"/>
          <a:ext cx="0" cy="0"/>
          <a:chOff x="0" y="0"/>
          <a:chExt cx="0" cy="0"/>
        </a:xfrm>
      </p:grpSpPr>
      <p:sp>
        <p:nvSpPr>
          <p:cNvPr id="120" name="Google Shape;120;p16"/>
          <p:cNvSpPr/>
          <p:nvPr/>
        </p:nvSpPr>
        <p:spPr>
          <a:xfrm>
            <a:off x="-1" y="-1"/>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1" name="Google Shape;121;p16"/>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sp>
        <p:nvSpPr>
          <p:cNvPr id="122" name="Google Shape;122;p16"/>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FFFFFF"/>
                </a:solidFill>
                <a:latin typeface="Roboto"/>
                <a:ea typeface="Roboto"/>
                <a:cs typeface="Roboto"/>
                <a:sym typeface="Roboto"/>
              </a:rPr>
              <a:t>Confidential.</a:t>
            </a:r>
            <a:r>
              <a:rPr lang="en" sz="600">
                <a:solidFill>
                  <a:srgbClr val="FFFFFF"/>
                </a:solidFill>
                <a:latin typeface="Roboto"/>
                <a:ea typeface="Roboto"/>
                <a:cs typeface="Roboto"/>
                <a:sym typeface="Roboto"/>
              </a:rPr>
              <a:t> ©2020 DataRobot, Inc. – All rights reserved</a:t>
            </a:r>
            <a:endParaRPr sz="600">
              <a:solidFill>
                <a:srgbClr val="FFFFFF"/>
              </a:solidFill>
              <a:latin typeface="Roboto"/>
              <a:ea typeface="Roboto"/>
              <a:cs typeface="Roboto"/>
              <a:sym typeface="Roboto"/>
            </a:endParaRPr>
          </a:p>
        </p:txBody>
      </p:sp>
      <p:sp>
        <p:nvSpPr>
          <p:cNvPr id="123" name="Google Shape;123;p16"/>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pic>
        <p:nvPicPr>
          <p:cNvPr id="124" name="Google Shape;124;p16"/>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57" y="258075"/>
            <a:ext cx="295276" cy="33493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ingle Word (Black)">
  <p:cSld name="Black-Blank_1">
    <p:spTree>
      <p:nvGrpSpPr>
        <p:cNvPr id="1" name="Shape 125"/>
        <p:cNvGrpSpPr/>
        <p:nvPr/>
      </p:nvGrpSpPr>
      <p:grpSpPr>
        <a:xfrm>
          <a:off x="0" y="0"/>
          <a:ext cx="0" cy="0"/>
          <a:chOff x="0" y="0"/>
          <a:chExt cx="0" cy="0"/>
        </a:xfrm>
      </p:grpSpPr>
      <p:sp>
        <p:nvSpPr>
          <p:cNvPr id="126" name="Google Shape;126;p17"/>
          <p:cNvSpPr/>
          <p:nvPr/>
        </p:nvSpPr>
        <p:spPr>
          <a:xfrm>
            <a:off x="-1" y="-1"/>
            <a:ext cx="91440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7" name="Google Shape;127;p1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sp>
        <p:nvSpPr>
          <p:cNvPr id="128" name="Google Shape;128;p17"/>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sp>
        <p:nvSpPr>
          <p:cNvPr id="129" name="Google Shape;129;p17"/>
          <p:cNvSpPr txBox="1">
            <a:spLocks noGrp="1"/>
          </p:cNvSpPr>
          <p:nvPr>
            <p:ph type="title"/>
          </p:nvPr>
        </p:nvSpPr>
        <p:spPr>
          <a:xfrm>
            <a:off x="192431" y="3209544"/>
            <a:ext cx="8169900" cy="12039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6000"/>
              <a:buNone/>
              <a:defRPr sz="6000" i="0" u="none" strike="noStrike" cap="none">
                <a:solidFill>
                  <a:srgbClr val="FFFFFF"/>
                </a:solidFill>
              </a:defRPr>
            </a:lvl1pPr>
            <a:lvl2pPr marR="0" lvl="1"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9000" b="0" i="0" u="none" strike="noStrike" cap="none">
                <a:solidFill>
                  <a:srgbClr val="FFFFFF"/>
                </a:solidFill>
                <a:latin typeface="Arial"/>
                <a:ea typeface="Arial"/>
                <a:cs typeface="Arial"/>
                <a:sym typeface="Arial"/>
              </a:defRPr>
            </a:lvl9pPr>
          </a:lstStyle>
          <a:p>
            <a:endParaRPr/>
          </a:p>
        </p:txBody>
      </p:sp>
      <p:pic>
        <p:nvPicPr>
          <p:cNvPr id="130" name="Google Shape;130;p17"/>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57" y="258075"/>
            <a:ext cx="295276" cy="33493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ap (Non-US)">
  <p:cSld name="Non-US">
    <p:spTree>
      <p:nvGrpSpPr>
        <p:cNvPr id="1" name="Shape 131"/>
        <p:cNvGrpSpPr/>
        <p:nvPr/>
      </p:nvGrpSpPr>
      <p:grpSpPr>
        <a:xfrm>
          <a:off x="0" y="0"/>
          <a:ext cx="0" cy="0"/>
          <a:chOff x="0" y="0"/>
          <a:chExt cx="0" cy="0"/>
        </a:xfrm>
      </p:grpSpPr>
      <p:pic>
        <p:nvPicPr>
          <p:cNvPr id="132" name="Google Shape;132;p18"/>
          <p:cNvPicPr preferRelativeResize="0"/>
          <p:nvPr/>
        </p:nvPicPr>
        <p:blipFill rotWithShape="1">
          <a:blip r:embed="rId2">
            <a:alphaModFix/>
          </a:blip>
          <a:srcRect/>
          <a:stretch/>
        </p:blipFill>
        <p:spPr>
          <a:xfrm>
            <a:off x="8645273" y="142384"/>
            <a:ext cx="350920" cy="350920"/>
          </a:xfrm>
          <a:prstGeom prst="rect">
            <a:avLst/>
          </a:prstGeom>
          <a:noFill/>
          <a:ln>
            <a:noFill/>
          </a:ln>
        </p:spPr>
      </p:pic>
      <p:sp>
        <p:nvSpPr>
          <p:cNvPr id="133" name="Google Shape;133;p1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34" name="Google Shape;134;p1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135" name="Google Shape;135;p18"/>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136" name="Google Shape;136;p18"/>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137" name="Google Shape;137;p18"/>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138" name="Google Shape;138;p18"/>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Map (United States)">
  <p:cSld name="United States">
    <p:spTree>
      <p:nvGrpSpPr>
        <p:cNvPr id="1" name="Shape 139"/>
        <p:cNvGrpSpPr/>
        <p:nvPr/>
      </p:nvGrpSpPr>
      <p:grpSpPr>
        <a:xfrm>
          <a:off x="0" y="0"/>
          <a:ext cx="0" cy="0"/>
          <a:chOff x="0" y="0"/>
          <a:chExt cx="0" cy="0"/>
        </a:xfrm>
      </p:grpSpPr>
      <p:sp>
        <p:nvSpPr>
          <p:cNvPr id="140" name="Google Shape;140;p1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41" name="Google Shape;141;p1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142" name="Google Shape;142;p19"/>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143" name="Google Shape;143;p19"/>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144" name="Google Shape;144;p19"/>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145" name="Google Shape;145;p19"/>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13"/>
            <a:ext cx="5143500"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Map (World)">
  <p:cSld name="World Map">
    <p:spTree>
      <p:nvGrpSpPr>
        <p:cNvPr id="1" name="Shape 146"/>
        <p:cNvGrpSpPr/>
        <p:nvPr/>
      </p:nvGrpSpPr>
      <p:grpSpPr>
        <a:xfrm>
          <a:off x="0" y="0"/>
          <a:ext cx="0" cy="0"/>
          <a:chOff x="0" y="0"/>
          <a:chExt cx="0" cy="0"/>
        </a:xfrm>
      </p:grpSpPr>
      <p:pic>
        <p:nvPicPr>
          <p:cNvPr id="147" name="Google Shape;147;p20"/>
          <p:cNvPicPr preferRelativeResize="0"/>
          <p:nvPr/>
        </p:nvPicPr>
        <p:blipFill rotWithShape="1">
          <a:blip r:embed="rId2">
            <a:alphaModFix/>
          </a:blip>
          <a:srcRect/>
          <a:stretch/>
        </p:blipFill>
        <p:spPr>
          <a:xfrm>
            <a:off x="8645273" y="142384"/>
            <a:ext cx="350920" cy="350920"/>
          </a:xfrm>
          <a:prstGeom prst="rect">
            <a:avLst/>
          </a:prstGeom>
          <a:noFill/>
          <a:ln>
            <a:noFill/>
          </a:ln>
        </p:spPr>
      </p:pic>
      <p:sp>
        <p:nvSpPr>
          <p:cNvPr id="148" name="Google Shape;148;p2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49" name="Google Shape;149;p2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150" name="Google Shape;150;p20"/>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151" name="Google Shape;151;p20"/>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152" name="Google Shape;152;p20"/>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153" name="Google Shape;153;p20"/>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3977025" y="0"/>
            <a:ext cx="51435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Option 1)">
  <p:cSld name="Title Slide">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600025" y="1371600"/>
            <a:ext cx="5670300" cy="14781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SzPts val="5200"/>
              <a:buFont typeface="Roboto"/>
              <a:buNone/>
              <a:defRPr sz="52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600" b="0" i="0" u="none" strike="noStrike" cap="none">
                <a:solidFill>
                  <a:srgbClr val="000000"/>
                </a:solidFill>
                <a:latin typeface="Arial"/>
                <a:ea typeface="Arial"/>
                <a:cs typeface="Arial"/>
                <a:sym typeface="Arial"/>
              </a:defRPr>
            </a:lvl9pPr>
          </a:lstStyle>
          <a:p>
            <a:endParaRPr/>
          </a:p>
        </p:txBody>
      </p:sp>
      <p:sp>
        <p:nvSpPr>
          <p:cNvPr id="17" name="Google Shape;17;p3"/>
          <p:cNvSpPr txBox="1">
            <a:spLocks noGrp="1"/>
          </p:cNvSpPr>
          <p:nvPr>
            <p:ph type="subTitle" idx="1"/>
          </p:nvPr>
        </p:nvSpPr>
        <p:spPr>
          <a:xfrm>
            <a:off x="600025" y="3080150"/>
            <a:ext cx="4774500" cy="1160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2800"/>
              <a:buFont typeface="Roboto"/>
              <a:buNone/>
              <a:defRPr sz="2800" b="0"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18" name="Google Shape;18;p3"/>
          <p:cNvSpPr txBox="1">
            <a:spLocks noGrp="1"/>
          </p:cNvSpPr>
          <p:nvPr>
            <p:ph type="subTitle" idx="2"/>
          </p:nvPr>
        </p:nvSpPr>
        <p:spPr>
          <a:xfrm>
            <a:off x="600019" y="4301925"/>
            <a:ext cx="3683100" cy="5370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800"/>
              </a:spcBef>
              <a:spcAft>
                <a:spcPts val="0"/>
              </a:spcAft>
              <a:buClr>
                <a:schemeClr val="accent1"/>
              </a:buClr>
              <a:buSzPts val="1400"/>
              <a:buFont typeface="Roboto"/>
              <a:buNone/>
              <a:defRPr sz="1400" b="0" i="0" u="none" strike="noStrike" cap="none">
                <a:solidFill>
                  <a:srgbClr val="A5A5A5"/>
                </a:solidFill>
                <a:latin typeface="Roboto"/>
                <a:ea typeface="Roboto"/>
                <a:cs typeface="Roboto"/>
                <a:sym typeface="Roboto"/>
              </a:defRPr>
            </a:lvl1pPr>
            <a:lvl2pPr marR="0" lvl="1" algn="l" rtl="0">
              <a:lnSpc>
                <a:spcPct val="90000"/>
              </a:lnSpc>
              <a:spcBef>
                <a:spcPts val="800"/>
              </a:spcBef>
              <a:spcAft>
                <a:spcPts val="0"/>
              </a:spcAft>
              <a:buClr>
                <a:srgbClr val="7F7F7F"/>
              </a:buClr>
              <a:buSzPts val="1400"/>
              <a:buFont typeface="Roboto"/>
              <a:buNone/>
              <a:defRPr sz="1400" b="0" i="0" u="none" strike="noStrike" cap="none">
                <a:solidFill>
                  <a:srgbClr val="A5A5A5"/>
                </a:solidFill>
                <a:latin typeface="Roboto"/>
                <a:ea typeface="Roboto"/>
                <a:cs typeface="Roboto"/>
                <a:sym typeface="Roboto"/>
              </a:defRPr>
            </a:lvl2pPr>
            <a:lvl3pPr marR="0" lvl="2"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3pPr>
            <a:lvl4pPr marR="0" lvl="3"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4pPr>
            <a:lvl5pPr marR="0" lvl="4" algn="l" rtl="0">
              <a:lnSpc>
                <a:spcPct val="90000"/>
              </a:lnSpc>
              <a:spcBef>
                <a:spcPts val="800"/>
              </a:spcBef>
              <a:spcAft>
                <a:spcPts val="0"/>
              </a:spcAft>
              <a:buClr>
                <a:schemeClr val="lt2"/>
              </a:buClr>
              <a:buSzPts val="1400"/>
              <a:buFont typeface="Roboto"/>
              <a:buNone/>
              <a:defRPr sz="1400" b="0" i="0" u="none" strike="noStrike" cap="none">
                <a:solidFill>
                  <a:srgbClr val="A5A5A5"/>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A5A5A5"/>
                </a:solidFill>
                <a:latin typeface="Roboto"/>
                <a:ea typeface="Roboto"/>
                <a:cs typeface="Roboto"/>
                <a:sym typeface="Roboto"/>
              </a:defRPr>
            </a:lvl9pPr>
          </a:lstStyle>
          <a:p>
            <a:endParaRPr/>
          </a:p>
        </p:txBody>
      </p:sp>
      <p:sp>
        <p:nvSpPr>
          <p:cNvPr id="19" name="Google Shape;19;p3"/>
          <p:cNvSpPr txBox="1"/>
          <p:nvPr/>
        </p:nvSpPr>
        <p:spPr>
          <a:xfrm>
            <a:off x="6121319" y="4835550"/>
            <a:ext cx="2660400" cy="325800"/>
          </a:xfrm>
          <a:prstGeom prst="rect">
            <a:avLst/>
          </a:prstGeom>
          <a:noFill/>
          <a:ln>
            <a:noFill/>
          </a:ln>
        </p:spPr>
        <p:txBody>
          <a:bodyPr spcFirstLastPara="1" wrap="square" lIns="68575" tIns="68575" rIns="68575" bIns="68575" anchor="ctr" anchorCtr="0">
            <a:noAutofit/>
          </a:bodyPr>
          <a:lstStyle/>
          <a:p>
            <a:pPr marL="0" lvl="0" indent="0" algn="r"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0" name="Google Shape;20;p3"/>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21" name="Google Shape;21;p3"/>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2" name="Google Shape;22;p3"/>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7082263" y="4610225"/>
            <a:ext cx="1633544" cy="2287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Map (North American)">
  <p:cSld name="North American Union">
    <p:spTree>
      <p:nvGrpSpPr>
        <p:cNvPr id="1" name="Shape 154"/>
        <p:cNvGrpSpPr/>
        <p:nvPr/>
      </p:nvGrpSpPr>
      <p:grpSpPr>
        <a:xfrm>
          <a:off x="0" y="0"/>
          <a:ext cx="0" cy="0"/>
          <a:chOff x="0" y="0"/>
          <a:chExt cx="0" cy="0"/>
        </a:xfrm>
      </p:grpSpPr>
      <p:sp>
        <p:nvSpPr>
          <p:cNvPr id="155" name="Google Shape;155;p2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56" name="Google Shape;156;p2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157" name="Google Shape;157;p21"/>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158" name="Google Shape;158;p21"/>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159" name="Google Shape;159;p21"/>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160" name="Google Shape;160;p21"/>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Map (APAC)">
  <p:cSld name="APAC">
    <p:spTree>
      <p:nvGrpSpPr>
        <p:cNvPr id="1" name="Shape 161"/>
        <p:cNvGrpSpPr/>
        <p:nvPr/>
      </p:nvGrpSpPr>
      <p:grpSpPr>
        <a:xfrm>
          <a:off x="0" y="0"/>
          <a:ext cx="0" cy="0"/>
          <a:chOff x="0" y="0"/>
          <a:chExt cx="0" cy="0"/>
        </a:xfrm>
      </p:grpSpPr>
      <p:sp>
        <p:nvSpPr>
          <p:cNvPr id="162" name="Google Shape;162;p2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63" name="Google Shape;163;p2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164" name="Google Shape;164;p22"/>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165" name="Google Shape;165;p22"/>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166" name="Google Shape;166;p22"/>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167" name="Google Shape;167;p22"/>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Map (South America)">
  <p:cSld name="South America">
    <p:spTree>
      <p:nvGrpSpPr>
        <p:cNvPr id="1" name="Shape 168"/>
        <p:cNvGrpSpPr/>
        <p:nvPr/>
      </p:nvGrpSpPr>
      <p:grpSpPr>
        <a:xfrm>
          <a:off x="0" y="0"/>
          <a:ext cx="0" cy="0"/>
          <a:chOff x="0" y="0"/>
          <a:chExt cx="0" cy="0"/>
        </a:xfrm>
      </p:grpSpPr>
      <p:sp>
        <p:nvSpPr>
          <p:cNvPr id="169" name="Google Shape;169;p2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0" name="Google Shape;170;p2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171" name="Google Shape;171;p23"/>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172" name="Google Shape;172;p23"/>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173" name="Google Shape;173;p23"/>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174" name="Google Shape;174;p23"/>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Map (Africa)">
  <p:cSld name="Africa">
    <p:spTree>
      <p:nvGrpSpPr>
        <p:cNvPr id="1" name="Shape 175"/>
        <p:cNvGrpSpPr/>
        <p:nvPr/>
      </p:nvGrpSpPr>
      <p:grpSpPr>
        <a:xfrm>
          <a:off x="0" y="0"/>
          <a:ext cx="0" cy="0"/>
          <a:chOff x="0" y="0"/>
          <a:chExt cx="0" cy="0"/>
        </a:xfrm>
      </p:grpSpPr>
      <p:sp>
        <p:nvSpPr>
          <p:cNvPr id="176" name="Google Shape;176;p2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77" name="Google Shape;177;p2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178" name="Google Shape;178;p24"/>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179" name="Google Shape;179;p24"/>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180" name="Google Shape;180;p2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181" name="Google Shape;181;p24"/>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Map (Europe)">
  <p:cSld name="Europe">
    <p:spTree>
      <p:nvGrpSpPr>
        <p:cNvPr id="1" name="Shape 182"/>
        <p:cNvGrpSpPr/>
        <p:nvPr/>
      </p:nvGrpSpPr>
      <p:grpSpPr>
        <a:xfrm>
          <a:off x="0" y="0"/>
          <a:ext cx="0" cy="0"/>
          <a:chOff x="0" y="0"/>
          <a:chExt cx="0" cy="0"/>
        </a:xfrm>
      </p:grpSpPr>
      <p:sp>
        <p:nvSpPr>
          <p:cNvPr id="183" name="Google Shape;183;p25"/>
          <p:cNvSpPr/>
          <p:nvPr/>
        </p:nvSpPr>
        <p:spPr>
          <a:xfrm>
            <a:off x="8196147" y="558003"/>
            <a:ext cx="401400" cy="161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85" name="Google Shape;185;p2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186" name="Google Shape;186;p25"/>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187" name="Google Shape;187;p25"/>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188" name="Google Shape;188;p25"/>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189" name="Google Shape;189;p25"/>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17850"/>
            <a:ext cx="51435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Map (EMEA)">
  <p:cSld name="Europe_1">
    <p:spTree>
      <p:nvGrpSpPr>
        <p:cNvPr id="1" name="Shape 190"/>
        <p:cNvGrpSpPr/>
        <p:nvPr/>
      </p:nvGrpSpPr>
      <p:grpSpPr>
        <a:xfrm>
          <a:off x="0" y="0"/>
          <a:ext cx="0" cy="0"/>
          <a:chOff x="0" y="0"/>
          <a:chExt cx="0" cy="0"/>
        </a:xfrm>
      </p:grpSpPr>
      <p:sp>
        <p:nvSpPr>
          <p:cNvPr id="191" name="Google Shape;191;p26"/>
          <p:cNvSpPr/>
          <p:nvPr/>
        </p:nvSpPr>
        <p:spPr>
          <a:xfrm>
            <a:off x="8196147" y="558003"/>
            <a:ext cx="401400" cy="161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2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193" name="Google Shape;193;p2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194" name="Google Shape;194;p26"/>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195" name="Google Shape;195;p26"/>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196" name="Google Shape;196;p26"/>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197" name="Google Shape;197;p26"/>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Map Borderless (Non-US)">
  <p:cSld name="Non-US_1">
    <p:spTree>
      <p:nvGrpSpPr>
        <p:cNvPr id="1" name="Shape 198"/>
        <p:cNvGrpSpPr/>
        <p:nvPr/>
      </p:nvGrpSpPr>
      <p:grpSpPr>
        <a:xfrm>
          <a:off x="0" y="0"/>
          <a:ext cx="0" cy="0"/>
          <a:chOff x="0" y="0"/>
          <a:chExt cx="0" cy="0"/>
        </a:xfrm>
      </p:grpSpPr>
      <p:pic>
        <p:nvPicPr>
          <p:cNvPr id="199" name="Google Shape;199;p27"/>
          <p:cNvPicPr preferRelativeResize="0"/>
          <p:nvPr/>
        </p:nvPicPr>
        <p:blipFill rotWithShape="1">
          <a:blip r:embed="rId2">
            <a:alphaModFix/>
          </a:blip>
          <a:srcRect/>
          <a:stretch/>
        </p:blipFill>
        <p:spPr>
          <a:xfrm>
            <a:off x="8645273" y="142384"/>
            <a:ext cx="350920" cy="350920"/>
          </a:xfrm>
          <a:prstGeom prst="rect">
            <a:avLst/>
          </a:prstGeom>
          <a:noFill/>
          <a:ln>
            <a:noFill/>
          </a:ln>
        </p:spPr>
      </p:pic>
      <p:sp>
        <p:nvSpPr>
          <p:cNvPr id="200" name="Google Shape;200;p27"/>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01" name="Google Shape;201;p27"/>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2" name="Google Shape;202;p27"/>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03" name="Google Shape;203;p27"/>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204" name="Google Shape;204;p2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205" name="Google Shape;205;p27"/>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Map Borderless (United States)">
  <p:cSld name="United States_1">
    <p:spTree>
      <p:nvGrpSpPr>
        <p:cNvPr id="1" name="Shape 206"/>
        <p:cNvGrpSpPr/>
        <p:nvPr/>
      </p:nvGrpSpPr>
      <p:grpSpPr>
        <a:xfrm>
          <a:off x="0" y="0"/>
          <a:ext cx="0" cy="0"/>
          <a:chOff x="0" y="0"/>
          <a:chExt cx="0" cy="0"/>
        </a:xfrm>
      </p:grpSpPr>
      <p:sp>
        <p:nvSpPr>
          <p:cNvPr id="207" name="Google Shape;207;p2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08" name="Google Shape;208;p2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209" name="Google Shape;209;p28"/>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10" name="Google Shape;210;p28"/>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211" name="Google Shape;211;p28"/>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212" name="Google Shape;212;p28"/>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Map Borderless (World)">
  <p:cSld name="World Map_1">
    <p:spTree>
      <p:nvGrpSpPr>
        <p:cNvPr id="1" name="Shape 213"/>
        <p:cNvGrpSpPr/>
        <p:nvPr/>
      </p:nvGrpSpPr>
      <p:grpSpPr>
        <a:xfrm>
          <a:off x="0" y="0"/>
          <a:ext cx="0" cy="0"/>
          <a:chOff x="0" y="0"/>
          <a:chExt cx="0" cy="0"/>
        </a:xfrm>
      </p:grpSpPr>
      <p:pic>
        <p:nvPicPr>
          <p:cNvPr id="214" name="Google Shape;214;p29"/>
          <p:cNvPicPr preferRelativeResize="0"/>
          <p:nvPr/>
        </p:nvPicPr>
        <p:blipFill rotWithShape="1">
          <a:blip r:embed="rId2">
            <a:alphaModFix/>
          </a:blip>
          <a:srcRect/>
          <a:stretch/>
        </p:blipFill>
        <p:spPr>
          <a:xfrm>
            <a:off x="8645273" y="142384"/>
            <a:ext cx="350920" cy="350920"/>
          </a:xfrm>
          <a:prstGeom prst="rect">
            <a:avLst/>
          </a:prstGeom>
          <a:noFill/>
          <a:ln>
            <a:noFill/>
          </a:ln>
        </p:spPr>
      </p:pic>
      <p:sp>
        <p:nvSpPr>
          <p:cNvPr id="215" name="Google Shape;215;p29"/>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16" name="Google Shape;216;p29"/>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217" name="Google Shape;217;p29"/>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18" name="Google Shape;218;p29"/>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219" name="Google Shape;219;p29"/>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220" name="Google Shape;220;p29"/>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Map Borderless (North American)">
  <p:cSld name="North American Union_1">
    <p:spTree>
      <p:nvGrpSpPr>
        <p:cNvPr id="1" name="Shape 221"/>
        <p:cNvGrpSpPr/>
        <p:nvPr/>
      </p:nvGrpSpPr>
      <p:grpSpPr>
        <a:xfrm>
          <a:off x="0" y="0"/>
          <a:ext cx="0" cy="0"/>
          <a:chOff x="0" y="0"/>
          <a:chExt cx="0" cy="0"/>
        </a:xfrm>
      </p:grpSpPr>
      <p:sp>
        <p:nvSpPr>
          <p:cNvPr id="222" name="Google Shape;222;p3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23" name="Google Shape;223;p3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224" name="Google Shape;224;p30"/>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25" name="Google Shape;225;p30"/>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226" name="Google Shape;226;p30"/>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227" name="Google Shape;227;p30"/>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extLst>
    <p:ext uri="{DCECCB84-F9BA-43D5-87BE-67443E8EF086}">
      <p15:sldGuideLst xmlns:p15="http://schemas.microsoft.com/office/powerpoint/2012/main">
        <p15:guide id="1" pos="236">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p:cSld name="White-Blank">
    <p:spTree>
      <p:nvGrpSpPr>
        <p:cNvPr id="1" name="Shape 23"/>
        <p:cNvGrpSpPr/>
        <p:nvPr/>
      </p:nvGrpSpPr>
      <p:grpSpPr>
        <a:xfrm>
          <a:off x="0" y="0"/>
          <a:ext cx="0" cy="0"/>
          <a:chOff x="0" y="0"/>
          <a:chExt cx="0" cy="0"/>
        </a:xfrm>
      </p:grpSpPr>
      <p:cxnSp>
        <p:nvCxnSpPr>
          <p:cNvPr id="24" name="Google Shape;24;p4"/>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sp>
        <p:nvSpPr>
          <p:cNvPr id="25" name="Google Shape;25;p4"/>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solidFill>
                  <a:srgbClr val="3F3F3F"/>
                </a:solidFill>
                <a:latin typeface="Roboto"/>
                <a:ea typeface="Roboto"/>
                <a:cs typeface="Roboto"/>
                <a:sym typeface="Roboto"/>
              </a:defRPr>
            </a:lvl1pPr>
            <a:lvl2pPr marL="914400" marR="0" lvl="1" indent="-317500" algn="l" rtl="0">
              <a:lnSpc>
                <a:spcPct val="90000"/>
              </a:lnSpc>
              <a:spcBef>
                <a:spcPts val="400"/>
              </a:spcBef>
              <a:spcAft>
                <a:spcPts val="0"/>
              </a:spcAft>
              <a:buClr>
                <a:srgbClr val="7F7F7F"/>
              </a:buClr>
              <a:buSzPts val="1400"/>
              <a:buFont typeface="Roboto"/>
              <a:buAutoNum type="alphaLcPeriod"/>
              <a:defRPr sz="1400" b="0" i="0" u="none" strike="noStrike" cap="none">
                <a:solidFill>
                  <a:srgbClr val="7F7F7F"/>
                </a:solidFill>
                <a:latin typeface="Roboto"/>
                <a:ea typeface="Roboto"/>
                <a:cs typeface="Roboto"/>
                <a:sym typeface="Roboto"/>
              </a:defRPr>
            </a:lvl2pPr>
            <a:lvl3pPr marL="1371600" marR="0" lvl="2" indent="-317500" algn="l" rtl="0">
              <a:lnSpc>
                <a:spcPct val="90000"/>
              </a:lnSpc>
              <a:spcBef>
                <a:spcPts val="400"/>
              </a:spcBef>
              <a:spcAft>
                <a:spcPts val="0"/>
              </a:spcAft>
              <a:buClr>
                <a:srgbClr val="7F7F7F"/>
              </a:buClr>
              <a:buSzPts val="1400"/>
              <a:buFont typeface="Roboto"/>
              <a:buAutoNum type="romanLcPeriod"/>
              <a:defRPr sz="1400" b="0" i="0" u="none" strike="noStrike" cap="none">
                <a:solidFill>
                  <a:srgbClr val="7F7F7F"/>
                </a:solidFill>
                <a:latin typeface="Roboto"/>
                <a:ea typeface="Roboto"/>
                <a:cs typeface="Roboto"/>
                <a:sym typeface="Roboto"/>
              </a:defRPr>
            </a:lvl3pPr>
            <a:lvl4pPr marL="1828800" marR="0" lvl="3" indent="-317500" algn="l" rtl="0">
              <a:lnSpc>
                <a:spcPct val="90000"/>
              </a:lnSpc>
              <a:spcBef>
                <a:spcPts val="400"/>
              </a:spcBef>
              <a:spcAft>
                <a:spcPts val="0"/>
              </a:spcAft>
              <a:buClr>
                <a:srgbClr val="7F7F7F"/>
              </a:buClr>
              <a:buSzPts val="1400"/>
              <a:buFont typeface="Roboto"/>
              <a:buAutoNum type="arabicPeriod"/>
              <a:defRPr sz="1400" b="0" i="0" u="none" strike="noStrike" cap="none">
                <a:solidFill>
                  <a:srgbClr val="7F7F7F"/>
                </a:solidFill>
                <a:latin typeface="Roboto"/>
                <a:ea typeface="Roboto"/>
                <a:cs typeface="Roboto"/>
                <a:sym typeface="Roboto"/>
              </a:defRPr>
            </a:lvl4pPr>
            <a:lvl5pPr marL="2286000" marR="0" lvl="4" indent="-317500" algn="l" rtl="0">
              <a:lnSpc>
                <a:spcPct val="90000"/>
              </a:lnSpc>
              <a:spcBef>
                <a:spcPts val="400"/>
              </a:spcBef>
              <a:spcAft>
                <a:spcPts val="0"/>
              </a:spcAft>
              <a:buClr>
                <a:srgbClr val="7F7F7F"/>
              </a:buClr>
              <a:buSzPts val="1400"/>
              <a:buFont typeface="Roboto"/>
              <a:buAutoNum type="alphaLcPeriod"/>
              <a:defRPr sz="1400" b="0" i="0" u="none" strike="noStrike" cap="none">
                <a:solidFill>
                  <a:srgbClr val="7F7F7F"/>
                </a:solidFill>
                <a:latin typeface="Roboto"/>
                <a:ea typeface="Roboto"/>
                <a:cs typeface="Roboto"/>
                <a:sym typeface="Roboto"/>
              </a:defRPr>
            </a:lvl5pPr>
            <a:lvl6pPr marL="2743200" marR="0" lvl="5" indent="-317500" algn="l" rtl="0">
              <a:lnSpc>
                <a:spcPct val="90000"/>
              </a:lnSpc>
              <a:spcBef>
                <a:spcPts val="400"/>
              </a:spcBef>
              <a:spcAft>
                <a:spcPts val="0"/>
              </a:spcAft>
              <a:buClr>
                <a:srgbClr val="7F7F7F"/>
              </a:buClr>
              <a:buSzPts val="1400"/>
              <a:buFont typeface="Roboto"/>
              <a:buAutoNum type="romanLcPeriod"/>
              <a:defRPr sz="1400" b="0" i="0" u="none" strike="noStrike" cap="none">
                <a:solidFill>
                  <a:srgbClr val="7F7F7F"/>
                </a:solidFill>
                <a:latin typeface="Roboto"/>
                <a:ea typeface="Roboto"/>
                <a:cs typeface="Roboto"/>
                <a:sym typeface="Roboto"/>
              </a:defRPr>
            </a:lvl6pPr>
            <a:lvl7pPr marL="3200400" marR="0" lvl="6" indent="-317500" algn="l" rtl="0">
              <a:lnSpc>
                <a:spcPct val="90000"/>
              </a:lnSpc>
              <a:spcBef>
                <a:spcPts val="400"/>
              </a:spcBef>
              <a:spcAft>
                <a:spcPts val="0"/>
              </a:spcAft>
              <a:buClr>
                <a:srgbClr val="7F7F7F"/>
              </a:buClr>
              <a:buSzPts val="1400"/>
              <a:buFont typeface="Roboto"/>
              <a:buAutoNum type="arabicPeriod"/>
              <a:defRPr sz="1400" b="0" i="0" u="none" strike="noStrike" cap="none">
                <a:solidFill>
                  <a:srgbClr val="7F7F7F"/>
                </a:solidFill>
                <a:latin typeface="Roboto"/>
                <a:ea typeface="Roboto"/>
                <a:cs typeface="Roboto"/>
                <a:sym typeface="Roboto"/>
              </a:defRPr>
            </a:lvl7pPr>
            <a:lvl8pPr marL="3657600" marR="0" lvl="7" indent="-317500" algn="l" rtl="0">
              <a:lnSpc>
                <a:spcPct val="90000"/>
              </a:lnSpc>
              <a:spcBef>
                <a:spcPts val="400"/>
              </a:spcBef>
              <a:spcAft>
                <a:spcPts val="0"/>
              </a:spcAft>
              <a:buClr>
                <a:srgbClr val="7F7F7F"/>
              </a:buClr>
              <a:buSzPts val="1400"/>
              <a:buFont typeface="Roboto"/>
              <a:buAutoNum type="alphaLcPeriod"/>
              <a:defRPr sz="1400" b="0" i="0" u="none" strike="noStrike" cap="none">
                <a:solidFill>
                  <a:srgbClr val="7F7F7F"/>
                </a:solidFill>
                <a:latin typeface="Roboto"/>
                <a:ea typeface="Roboto"/>
                <a:cs typeface="Roboto"/>
                <a:sym typeface="Roboto"/>
              </a:defRPr>
            </a:lvl8pPr>
            <a:lvl9pPr marL="4114800" marR="0" lvl="8" indent="-317500" algn="l" rtl="0">
              <a:lnSpc>
                <a:spcPct val="90000"/>
              </a:lnSpc>
              <a:spcBef>
                <a:spcPts val="400"/>
              </a:spcBef>
              <a:spcAft>
                <a:spcPts val="0"/>
              </a:spcAft>
              <a:buClr>
                <a:srgbClr val="7F7F7F"/>
              </a:buClr>
              <a:buSzPts val="1400"/>
              <a:buFont typeface="Roboto"/>
              <a:buAutoNum type="romanLcPeriod"/>
              <a:defRPr sz="1400" b="0" i="0" u="none" strike="noStrike" cap="none">
                <a:solidFill>
                  <a:srgbClr val="7F7F7F"/>
                </a:solidFill>
                <a:latin typeface="Roboto"/>
                <a:ea typeface="Roboto"/>
                <a:cs typeface="Roboto"/>
                <a:sym typeface="Roboto"/>
              </a:defRPr>
            </a:lvl9pPr>
          </a:lstStyle>
          <a:p>
            <a:endParaRPr/>
          </a:p>
        </p:txBody>
      </p:sp>
      <p:sp>
        <p:nvSpPr>
          <p:cNvPr id="26" name="Google Shape;26;p4"/>
          <p:cNvSpPr txBox="1"/>
          <p:nvPr/>
        </p:nvSpPr>
        <p:spPr>
          <a:xfrm>
            <a:off x="600019" y="1877756"/>
            <a:ext cx="1768800" cy="1478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000000"/>
              </a:buClr>
              <a:buSzPts val="3300"/>
              <a:buFont typeface="Arial"/>
              <a:buNone/>
            </a:pPr>
            <a:r>
              <a:rPr lang="en" sz="3300" b="1" i="0" u="none" strike="noStrike" cap="none">
                <a:solidFill>
                  <a:srgbClr val="23232D"/>
                </a:solidFill>
                <a:latin typeface="Roboto"/>
                <a:ea typeface="Roboto"/>
                <a:cs typeface="Roboto"/>
                <a:sym typeface="Roboto"/>
              </a:rPr>
              <a:t>Agenda</a:t>
            </a:r>
            <a:endParaRPr sz="3300" b="1" i="0" u="none" strike="noStrike" cap="none">
              <a:solidFill>
                <a:srgbClr val="23232D"/>
              </a:solidFill>
              <a:latin typeface="Roboto"/>
              <a:ea typeface="Roboto"/>
              <a:cs typeface="Roboto"/>
              <a:sym typeface="Roboto"/>
            </a:endParaRPr>
          </a:p>
        </p:txBody>
      </p:sp>
      <p:sp>
        <p:nvSpPr>
          <p:cNvPr id="27" name="Google Shape;27;p4"/>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8" name="Google Shape;28;p4"/>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pic>
        <p:nvPicPr>
          <p:cNvPr id="29" name="Google Shape;29;p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Map Borderless (APAC)">
  <p:cSld name="APAC_1">
    <p:spTree>
      <p:nvGrpSpPr>
        <p:cNvPr id="1" name="Shape 228"/>
        <p:cNvGrpSpPr/>
        <p:nvPr/>
      </p:nvGrpSpPr>
      <p:grpSpPr>
        <a:xfrm>
          <a:off x="0" y="0"/>
          <a:ext cx="0" cy="0"/>
          <a:chOff x="0" y="0"/>
          <a:chExt cx="0" cy="0"/>
        </a:xfrm>
      </p:grpSpPr>
      <p:sp>
        <p:nvSpPr>
          <p:cNvPr id="229" name="Google Shape;229;p31"/>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30" name="Google Shape;230;p31"/>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1" name="Google Shape;231;p31"/>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32" name="Google Shape;232;p31"/>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233" name="Google Shape;233;p31"/>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234" name="Google Shape;234;p31"/>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17850"/>
            <a:ext cx="51435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Map Borderless (South America)">
  <p:cSld name="South America_1">
    <p:spTree>
      <p:nvGrpSpPr>
        <p:cNvPr id="1" name="Shape 235"/>
        <p:cNvGrpSpPr/>
        <p:nvPr/>
      </p:nvGrpSpPr>
      <p:grpSpPr>
        <a:xfrm>
          <a:off x="0" y="0"/>
          <a:ext cx="0" cy="0"/>
          <a:chOff x="0" y="0"/>
          <a:chExt cx="0" cy="0"/>
        </a:xfrm>
      </p:grpSpPr>
      <p:sp>
        <p:nvSpPr>
          <p:cNvPr id="236" name="Google Shape;236;p3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37" name="Google Shape;237;p3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238" name="Google Shape;238;p32"/>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39" name="Google Shape;239;p32"/>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240" name="Google Shape;240;p32"/>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241" name="Google Shape;241;p32"/>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Map Borderless (Africa)">
  <p:cSld name="Africa_1">
    <p:spTree>
      <p:nvGrpSpPr>
        <p:cNvPr id="1" name="Shape 242"/>
        <p:cNvGrpSpPr/>
        <p:nvPr/>
      </p:nvGrpSpPr>
      <p:grpSpPr>
        <a:xfrm>
          <a:off x="0" y="0"/>
          <a:ext cx="0" cy="0"/>
          <a:chOff x="0" y="0"/>
          <a:chExt cx="0" cy="0"/>
        </a:xfrm>
      </p:grpSpPr>
      <p:sp>
        <p:nvSpPr>
          <p:cNvPr id="243" name="Google Shape;243;p3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44" name="Google Shape;244;p3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245" name="Google Shape;245;p33"/>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46" name="Google Shape;246;p33"/>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247" name="Google Shape;247;p33"/>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248" name="Google Shape;248;p33"/>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Map Borderless (Europe)">
  <p:cSld name="Europe_2">
    <p:spTree>
      <p:nvGrpSpPr>
        <p:cNvPr id="1" name="Shape 249"/>
        <p:cNvGrpSpPr/>
        <p:nvPr/>
      </p:nvGrpSpPr>
      <p:grpSpPr>
        <a:xfrm>
          <a:off x="0" y="0"/>
          <a:ext cx="0" cy="0"/>
          <a:chOff x="0" y="0"/>
          <a:chExt cx="0" cy="0"/>
        </a:xfrm>
      </p:grpSpPr>
      <p:sp>
        <p:nvSpPr>
          <p:cNvPr id="250" name="Google Shape;250;p34"/>
          <p:cNvSpPr/>
          <p:nvPr/>
        </p:nvSpPr>
        <p:spPr>
          <a:xfrm>
            <a:off x="8196147" y="558003"/>
            <a:ext cx="401400" cy="161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1" name="Google Shape;251;p3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52" name="Google Shape;252;p3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253" name="Google Shape;253;p34"/>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54" name="Google Shape;254;p34"/>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255" name="Google Shape;255;p3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256" name="Google Shape;256;p34"/>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0" y="0"/>
            <a:ext cx="51435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Map Borderless (EMEA)">
  <p:cSld name="Europe_1_2">
    <p:spTree>
      <p:nvGrpSpPr>
        <p:cNvPr id="1" name="Shape 257"/>
        <p:cNvGrpSpPr/>
        <p:nvPr/>
      </p:nvGrpSpPr>
      <p:grpSpPr>
        <a:xfrm>
          <a:off x="0" y="0"/>
          <a:ext cx="0" cy="0"/>
          <a:chOff x="0" y="0"/>
          <a:chExt cx="0" cy="0"/>
        </a:xfrm>
      </p:grpSpPr>
      <p:sp>
        <p:nvSpPr>
          <p:cNvPr id="258" name="Google Shape;258;p35"/>
          <p:cNvSpPr/>
          <p:nvPr/>
        </p:nvSpPr>
        <p:spPr>
          <a:xfrm>
            <a:off x="8196147" y="558003"/>
            <a:ext cx="401400" cy="161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9" name="Google Shape;259;p3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60" name="Google Shape;260;p3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261" name="Google Shape;261;p35"/>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62" name="Google Shape;262;p35"/>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263" name="Google Shape;263;p35"/>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264" name="Google Shape;264;p35"/>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000505" y="0"/>
            <a:ext cx="5143500"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Map (Japan)">
  <p:cSld name="Europe_1_1">
    <p:spTree>
      <p:nvGrpSpPr>
        <p:cNvPr id="1" name="Shape 265"/>
        <p:cNvGrpSpPr/>
        <p:nvPr/>
      </p:nvGrpSpPr>
      <p:grpSpPr>
        <a:xfrm>
          <a:off x="0" y="0"/>
          <a:ext cx="0" cy="0"/>
          <a:chOff x="0" y="0"/>
          <a:chExt cx="0" cy="0"/>
        </a:xfrm>
      </p:grpSpPr>
      <p:sp>
        <p:nvSpPr>
          <p:cNvPr id="266" name="Google Shape;266;p36"/>
          <p:cNvSpPr/>
          <p:nvPr/>
        </p:nvSpPr>
        <p:spPr>
          <a:xfrm>
            <a:off x="8196147" y="558003"/>
            <a:ext cx="401400" cy="161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36"/>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268" name="Google Shape;268;p36"/>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269" name="Google Shape;269;p36"/>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70" name="Google Shape;270;p36"/>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271" name="Google Shape;271;p36"/>
          <p:cNvPicPr preferRelativeResize="0"/>
          <p:nvPr/>
        </p:nvPicPr>
        <p:blipFill>
          <a:blip r:embed="rId3">
            <a:alphaModFix/>
          </a:blip>
          <a:stretch>
            <a:fillRect/>
          </a:stretch>
        </p:blipFill>
        <p:spPr>
          <a:xfrm>
            <a:off x="6374326" y="635575"/>
            <a:ext cx="1976600" cy="3872350"/>
          </a:xfrm>
          <a:prstGeom prst="rect">
            <a:avLst/>
          </a:prstGeom>
          <a:noFill/>
          <a:ln>
            <a:noFill/>
          </a:ln>
        </p:spPr>
      </p:pic>
      <p:pic>
        <p:nvPicPr>
          <p:cNvPr id="272" name="Google Shape;272;p36"/>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Chart Slide 1">
  <p:cSld name="Chart Slide 1">
    <p:spTree>
      <p:nvGrpSpPr>
        <p:cNvPr id="1" name="Shape 273"/>
        <p:cNvGrpSpPr/>
        <p:nvPr/>
      </p:nvGrpSpPr>
      <p:grpSpPr>
        <a:xfrm>
          <a:off x="0" y="0"/>
          <a:ext cx="0" cy="0"/>
          <a:chOff x="0" y="0"/>
          <a:chExt cx="0" cy="0"/>
        </a:xfrm>
      </p:grpSpPr>
      <p:sp>
        <p:nvSpPr>
          <p:cNvPr id="274" name="Google Shape;274;p37"/>
          <p:cNvSpPr/>
          <p:nvPr/>
        </p:nvSpPr>
        <p:spPr>
          <a:xfrm>
            <a:off x="560070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5" name="Google Shape;275;p37"/>
          <p:cNvSpPr txBox="1">
            <a:spLocks noGrp="1"/>
          </p:cNvSpPr>
          <p:nvPr>
            <p:ph type="subTitle" idx="1"/>
          </p:nvPr>
        </p:nvSpPr>
        <p:spPr>
          <a:xfrm>
            <a:off x="5889375" y="2699000"/>
            <a:ext cx="28923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76" name="Google Shape;276;p37"/>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277" name="Google Shape;277;p37"/>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78" name="Google Shape;278;p37"/>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279" name="Google Shape;279;p37"/>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57" y="258075"/>
            <a:ext cx="295276" cy="33493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Chart Slide 2">
  <p:cSld name="Chart Slide 2">
    <p:spTree>
      <p:nvGrpSpPr>
        <p:cNvPr id="1" name="Shape 280"/>
        <p:cNvGrpSpPr/>
        <p:nvPr/>
      </p:nvGrpSpPr>
      <p:grpSpPr>
        <a:xfrm>
          <a:off x="0" y="0"/>
          <a:ext cx="0" cy="0"/>
          <a:chOff x="0" y="0"/>
          <a:chExt cx="0" cy="0"/>
        </a:xfrm>
      </p:grpSpPr>
      <p:sp>
        <p:nvSpPr>
          <p:cNvPr id="281" name="Google Shape;281;p38"/>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82" name="Google Shape;282;p38"/>
          <p:cNvPicPr preferRelativeResize="0"/>
          <p:nvPr/>
        </p:nvPicPr>
        <p:blipFill rotWithShape="1">
          <a:blip r:embed="rId2">
            <a:alphaModFix/>
          </a:blip>
          <a:srcRect/>
          <a:stretch/>
        </p:blipFill>
        <p:spPr>
          <a:xfrm>
            <a:off x="8645275" y="142384"/>
            <a:ext cx="350920" cy="350920"/>
          </a:xfrm>
          <a:prstGeom prst="rect">
            <a:avLst/>
          </a:prstGeom>
          <a:noFill/>
          <a:ln>
            <a:noFill/>
          </a:ln>
        </p:spPr>
      </p:pic>
      <p:sp>
        <p:nvSpPr>
          <p:cNvPr id="283" name="Google Shape;283;p38"/>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sp>
        <p:nvSpPr>
          <p:cNvPr id="284" name="Google Shape;284;p38"/>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pic>
        <p:nvPicPr>
          <p:cNvPr id="285" name="Google Shape;285;p38"/>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pic>
        <p:nvPicPr>
          <p:cNvPr id="286" name="Google Shape;286;p38"/>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287" name="Google Shape;287;p38"/>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FFFFFF"/>
                </a:solidFill>
                <a:latin typeface="Roboto"/>
                <a:ea typeface="Roboto"/>
                <a:cs typeface="Roboto"/>
                <a:sym typeface="Roboto"/>
              </a:rPr>
              <a:t>Confidential.</a:t>
            </a:r>
            <a:r>
              <a:rPr lang="en" sz="600">
                <a:solidFill>
                  <a:srgbClr val="FFFFFF"/>
                </a:solidFill>
                <a:latin typeface="Roboto"/>
                <a:ea typeface="Roboto"/>
                <a:cs typeface="Roboto"/>
                <a:sym typeface="Roboto"/>
              </a:rPr>
              <a:t> ©2020 DataRobot, Inc. – All rights reserved</a:t>
            </a:r>
            <a:endParaRPr sz="600">
              <a:solidFill>
                <a:srgbClr val="FFFFFF"/>
              </a:solidFill>
              <a:latin typeface="Roboto"/>
              <a:ea typeface="Roboto"/>
              <a:cs typeface="Roboto"/>
              <a:sym typeface="Roboto"/>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Chart Slide 3">
  <p:cSld name="Chart Slide 3">
    <p:spTree>
      <p:nvGrpSpPr>
        <p:cNvPr id="1" name="Shape 288"/>
        <p:cNvGrpSpPr/>
        <p:nvPr/>
      </p:nvGrpSpPr>
      <p:grpSpPr>
        <a:xfrm>
          <a:off x="0" y="0"/>
          <a:ext cx="0" cy="0"/>
          <a:chOff x="0" y="0"/>
          <a:chExt cx="0" cy="0"/>
        </a:xfrm>
      </p:grpSpPr>
      <p:pic>
        <p:nvPicPr>
          <p:cNvPr id="289" name="Google Shape;289;p39"/>
          <p:cNvPicPr preferRelativeResize="0"/>
          <p:nvPr/>
        </p:nvPicPr>
        <p:blipFill rotWithShape="1">
          <a:blip r:embed="rId2">
            <a:alphaModFix/>
          </a:blip>
          <a:srcRect/>
          <a:stretch/>
        </p:blipFill>
        <p:spPr>
          <a:xfrm>
            <a:off x="8645275" y="142384"/>
            <a:ext cx="350920" cy="350920"/>
          </a:xfrm>
          <a:prstGeom prst="rect">
            <a:avLst/>
          </a:prstGeom>
          <a:noFill/>
          <a:ln>
            <a:noFill/>
          </a:ln>
        </p:spPr>
      </p:pic>
      <p:sp>
        <p:nvSpPr>
          <p:cNvPr id="290" name="Google Shape;290;p39"/>
          <p:cNvSpPr txBox="1">
            <a:spLocks noGrp="1"/>
          </p:cNvSpPr>
          <p:nvPr>
            <p:ph type="subTitle" idx="1"/>
          </p:nvPr>
        </p:nvSpPr>
        <p:spPr>
          <a:xfrm>
            <a:off x="5907025" y="2699000"/>
            <a:ext cx="28746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000000"/>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000000"/>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000000"/>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000000"/>
                </a:solidFill>
                <a:latin typeface="Roboto"/>
                <a:ea typeface="Roboto"/>
                <a:cs typeface="Roboto"/>
                <a:sym typeface="Roboto"/>
              </a:defRPr>
            </a:lvl9pPr>
          </a:lstStyle>
          <a:p>
            <a:endParaRPr/>
          </a:p>
        </p:txBody>
      </p:sp>
      <p:sp>
        <p:nvSpPr>
          <p:cNvPr id="291" name="Google Shape;291;p39"/>
          <p:cNvSpPr txBox="1">
            <a:spLocks noGrp="1"/>
          </p:cNvSpPr>
          <p:nvPr>
            <p:ph type="title"/>
          </p:nvPr>
        </p:nvSpPr>
        <p:spPr>
          <a:xfrm>
            <a:off x="5907025" y="768100"/>
            <a:ext cx="28746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pic>
        <p:nvPicPr>
          <p:cNvPr id="292" name="Google Shape;292;p39"/>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293" name="Google Shape;293;p39"/>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294" name="Google Shape;294;p39"/>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hart Slide 4">
  <p:cSld name="Chart Slide 4">
    <p:spTree>
      <p:nvGrpSpPr>
        <p:cNvPr id="1" name="Shape 295"/>
        <p:cNvGrpSpPr/>
        <p:nvPr/>
      </p:nvGrpSpPr>
      <p:grpSpPr>
        <a:xfrm>
          <a:off x="0" y="0"/>
          <a:ext cx="0" cy="0"/>
          <a:chOff x="0" y="0"/>
          <a:chExt cx="0" cy="0"/>
        </a:xfrm>
      </p:grpSpPr>
      <p:pic>
        <p:nvPicPr>
          <p:cNvPr id="296" name="Google Shape;296;p40"/>
          <p:cNvPicPr preferRelativeResize="0"/>
          <p:nvPr/>
        </p:nvPicPr>
        <p:blipFill rotWithShape="1">
          <a:blip r:embed="rId2">
            <a:alphaModFix/>
          </a:blip>
          <a:srcRect/>
          <a:stretch/>
        </p:blipFill>
        <p:spPr>
          <a:xfrm>
            <a:off x="8645275" y="142384"/>
            <a:ext cx="350920" cy="350920"/>
          </a:xfrm>
          <a:prstGeom prst="rect">
            <a:avLst/>
          </a:prstGeom>
          <a:noFill/>
          <a:ln>
            <a:noFill/>
          </a:ln>
        </p:spPr>
      </p:pic>
      <p:sp>
        <p:nvSpPr>
          <p:cNvPr id="297" name="Google Shape;297;p40"/>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2pPr>
            <a:lvl3pPr marR="0" lvl="2"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3pPr>
            <a:lvl4pPr marR="0" lvl="3"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4pPr>
            <a:lvl5pPr marR="0" lvl="4"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5pPr>
            <a:lvl6pPr marR="0" lvl="5"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6pPr>
            <a:lvl7pPr marR="0" lvl="6"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7pPr>
            <a:lvl8pPr marR="0" lvl="7"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8pPr>
            <a:lvl9pPr marR="0" lvl="8" algn="l" rtl="0">
              <a:lnSpc>
                <a:spcPct val="100000"/>
              </a:lnSpc>
              <a:spcBef>
                <a:spcPts val="0"/>
              </a:spcBef>
              <a:spcAft>
                <a:spcPts val="0"/>
              </a:spcAft>
              <a:buClr>
                <a:srgbClr val="2D8FE2"/>
              </a:buClr>
              <a:buSzPts val="1100"/>
              <a:buFont typeface="Arial"/>
              <a:buNone/>
              <a:defRPr sz="2400" b="0" i="0" u="none" strike="noStrike" cap="none">
                <a:solidFill>
                  <a:srgbClr val="2D8FE2"/>
                </a:solidFill>
                <a:latin typeface="Arial"/>
                <a:ea typeface="Arial"/>
                <a:cs typeface="Arial"/>
                <a:sym typeface="Arial"/>
              </a:defRPr>
            </a:lvl9pPr>
          </a:lstStyle>
          <a:p>
            <a:endParaRPr/>
          </a:p>
        </p:txBody>
      </p:sp>
      <p:sp>
        <p:nvSpPr>
          <p:cNvPr id="298" name="Google Shape;298;p4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pic>
        <p:nvPicPr>
          <p:cNvPr id="299" name="Google Shape;299;p40"/>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300" name="Google Shape;300;p40"/>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301" name="Google Shape;301;p40"/>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Agenda (Blank)">
  <p:cSld name="White-Blank_1">
    <p:spTree>
      <p:nvGrpSpPr>
        <p:cNvPr id="1"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a:stretch/>
        </p:blipFill>
        <p:spPr>
          <a:xfrm>
            <a:off x="8645273" y="142384"/>
            <a:ext cx="350920" cy="350920"/>
          </a:xfrm>
          <a:prstGeom prst="rect">
            <a:avLst/>
          </a:prstGeom>
          <a:noFill/>
          <a:ln>
            <a:noFill/>
          </a:ln>
        </p:spPr>
      </p:pic>
      <p:sp>
        <p:nvSpPr>
          <p:cNvPr id="32" name="Google Shape;32;p5"/>
          <p:cNvSpPr txBox="1">
            <a:spLocks noGrp="1"/>
          </p:cNvSpPr>
          <p:nvPr>
            <p:ph type="title"/>
          </p:nvPr>
        </p:nvSpPr>
        <p:spPr>
          <a:xfrm>
            <a:off x="600023" y="1877750"/>
            <a:ext cx="1891500" cy="14781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33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 name="Google Shape;33;p5"/>
          <p:cNvSpPr txBox="1">
            <a:spLocks noGrp="1"/>
          </p:cNvSpPr>
          <p:nvPr>
            <p:ph type="body" idx="1"/>
          </p:nvPr>
        </p:nvSpPr>
        <p:spPr>
          <a:xfrm>
            <a:off x="3886200" y="2125025"/>
            <a:ext cx="4600200" cy="893400"/>
          </a:xfrm>
          <a:prstGeom prst="rect">
            <a:avLst/>
          </a:prstGeom>
          <a:noFill/>
          <a:ln>
            <a:noFill/>
          </a:ln>
        </p:spPr>
        <p:txBody>
          <a:bodyPr spcFirstLastPara="1" wrap="square" lIns="68575" tIns="34275" rIns="68575" bIns="34275" anchor="ctr" anchorCtr="0">
            <a:noAutofit/>
          </a:bodyPr>
          <a:lstStyle>
            <a:lvl1pPr marL="457200" marR="0" lvl="0" indent="-361950" algn="l" rtl="0">
              <a:lnSpc>
                <a:spcPct val="90000"/>
              </a:lnSpc>
              <a:spcBef>
                <a:spcPts val="800"/>
              </a:spcBef>
              <a:spcAft>
                <a:spcPts val="0"/>
              </a:spcAft>
              <a:buSzPts val="2100"/>
              <a:buFont typeface="Roboto"/>
              <a:buAutoNum type="arabicPeriod"/>
              <a:defRPr sz="2100" b="1" i="0" u="none" strike="noStrike" cap="none">
                <a:solidFill>
                  <a:srgbClr val="3F3F3F"/>
                </a:solidFill>
                <a:latin typeface="Roboto"/>
                <a:ea typeface="Roboto"/>
                <a:cs typeface="Roboto"/>
                <a:sym typeface="Roboto"/>
              </a:defRPr>
            </a:lvl1pPr>
            <a:lvl2pPr marL="914400" marR="0" lvl="1" indent="-317500" algn="l" rtl="0">
              <a:lnSpc>
                <a:spcPct val="90000"/>
              </a:lnSpc>
              <a:spcBef>
                <a:spcPts val="400"/>
              </a:spcBef>
              <a:spcAft>
                <a:spcPts val="0"/>
              </a:spcAft>
              <a:buClr>
                <a:srgbClr val="7F7F7F"/>
              </a:buClr>
              <a:buSzPts val="1400"/>
              <a:buFont typeface="Roboto"/>
              <a:buAutoNum type="alphaLcPeriod"/>
              <a:defRPr sz="1400" b="0" i="0" u="none" strike="noStrike" cap="none">
                <a:solidFill>
                  <a:srgbClr val="7F7F7F"/>
                </a:solidFill>
                <a:latin typeface="Roboto"/>
                <a:ea typeface="Roboto"/>
                <a:cs typeface="Roboto"/>
                <a:sym typeface="Roboto"/>
              </a:defRPr>
            </a:lvl2pPr>
            <a:lvl3pPr marL="1371600" marR="0" lvl="2" indent="-317500" algn="l" rtl="0">
              <a:lnSpc>
                <a:spcPct val="90000"/>
              </a:lnSpc>
              <a:spcBef>
                <a:spcPts val="400"/>
              </a:spcBef>
              <a:spcAft>
                <a:spcPts val="0"/>
              </a:spcAft>
              <a:buClr>
                <a:srgbClr val="7F7F7F"/>
              </a:buClr>
              <a:buSzPts val="1400"/>
              <a:buFont typeface="Roboto"/>
              <a:buAutoNum type="romanLcPeriod"/>
              <a:defRPr sz="1400" b="0" i="0" u="none" strike="noStrike" cap="none">
                <a:solidFill>
                  <a:srgbClr val="7F7F7F"/>
                </a:solidFill>
                <a:latin typeface="Roboto"/>
                <a:ea typeface="Roboto"/>
                <a:cs typeface="Roboto"/>
                <a:sym typeface="Roboto"/>
              </a:defRPr>
            </a:lvl3pPr>
            <a:lvl4pPr marL="1828800" marR="0" lvl="3" indent="-317500" algn="l" rtl="0">
              <a:lnSpc>
                <a:spcPct val="90000"/>
              </a:lnSpc>
              <a:spcBef>
                <a:spcPts val="400"/>
              </a:spcBef>
              <a:spcAft>
                <a:spcPts val="0"/>
              </a:spcAft>
              <a:buClr>
                <a:srgbClr val="7F7F7F"/>
              </a:buClr>
              <a:buSzPts val="1400"/>
              <a:buFont typeface="Roboto"/>
              <a:buAutoNum type="arabicPeriod"/>
              <a:defRPr sz="1400" b="0" i="0" u="none" strike="noStrike" cap="none">
                <a:solidFill>
                  <a:srgbClr val="7F7F7F"/>
                </a:solidFill>
                <a:latin typeface="Roboto"/>
                <a:ea typeface="Roboto"/>
                <a:cs typeface="Roboto"/>
                <a:sym typeface="Roboto"/>
              </a:defRPr>
            </a:lvl4pPr>
            <a:lvl5pPr marL="2286000" marR="0" lvl="4" indent="-317500" algn="l" rtl="0">
              <a:lnSpc>
                <a:spcPct val="90000"/>
              </a:lnSpc>
              <a:spcBef>
                <a:spcPts val="400"/>
              </a:spcBef>
              <a:spcAft>
                <a:spcPts val="0"/>
              </a:spcAft>
              <a:buClr>
                <a:srgbClr val="7F7F7F"/>
              </a:buClr>
              <a:buSzPts val="1400"/>
              <a:buFont typeface="Roboto"/>
              <a:buAutoNum type="alphaLcPeriod"/>
              <a:defRPr sz="1400" b="0" i="0" u="none" strike="noStrike" cap="none">
                <a:solidFill>
                  <a:srgbClr val="7F7F7F"/>
                </a:solidFill>
                <a:latin typeface="Roboto"/>
                <a:ea typeface="Roboto"/>
                <a:cs typeface="Roboto"/>
                <a:sym typeface="Roboto"/>
              </a:defRPr>
            </a:lvl5pPr>
            <a:lvl6pPr marL="2743200" marR="0" lvl="5" indent="-317500" algn="l" rtl="0">
              <a:lnSpc>
                <a:spcPct val="90000"/>
              </a:lnSpc>
              <a:spcBef>
                <a:spcPts val="400"/>
              </a:spcBef>
              <a:spcAft>
                <a:spcPts val="0"/>
              </a:spcAft>
              <a:buClr>
                <a:srgbClr val="7F7F7F"/>
              </a:buClr>
              <a:buSzPts val="1400"/>
              <a:buFont typeface="Roboto"/>
              <a:buAutoNum type="romanLcPeriod"/>
              <a:defRPr sz="1400" b="0" i="0" u="none" strike="noStrike" cap="none">
                <a:solidFill>
                  <a:srgbClr val="7F7F7F"/>
                </a:solidFill>
                <a:latin typeface="Roboto"/>
                <a:ea typeface="Roboto"/>
                <a:cs typeface="Roboto"/>
                <a:sym typeface="Roboto"/>
              </a:defRPr>
            </a:lvl6pPr>
            <a:lvl7pPr marL="3200400" marR="0" lvl="6" indent="-317500" algn="l" rtl="0">
              <a:lnSpc>
                <a:spcPct val="90000"/>
              </a:lnSpc>
              <a:spcBef>
                <a:spcPts val="400"/>
              </a:spcBef>
              <a:spcAft>
                <a:spcPts val="0"/>
              </a:spcAft>
              <a:buClr>
                <a:srgbClr val="7F7F7F"/>
              </a:buClr>
              <a:buSzPts val="1400"/>
              <a:buFont typeface="Roboto"/>
              <a:buAutoNum type="arabicPeriod"/>
              <a:defRPr sz="1400" b="0" i="0" u="none" strike="noStrike" cap="none">
                <a:solidFill>
                  <a:srgbClr val="7F7F7F"/>
                </a:solidFill>
                <a:latin typeface="Roboto"/>
                <a:ea typeface="Roboto"/>
                <a:cs typeface="Roboto"/>
                <a:sym typeface="Roboto"/>
              </a:defRPr>
            </a:lvl7pPr>
            <a:lvl8pPr marL="3657600" marR="0" lvl="7" indent="-317500" algn="l" rtl="0">
              <a:lnSpc>
                <a:spcPct val="90000"/>
              </a:lnSpc>
              <a:spcBef>
                <a:spcPts val="400"/>
              </a:spcBef>
              <a:spcAft>
                <a:spcPts val="0"/>
              </a:spcAft>
              <a:buClr>
                <a:srgbClr val="7F7F7F"/>
              </a:buClr>
              <a:buSzPts val="1400"/>
              <a:buFont typeface="Roboto"/>
              <a:buAutoNum type="alphaLcPeriod"/>
              <a:defRPr sz="1400" b="0" i="0" u="none" strike="noStrike" cap="none">
                <a:solidFill>
                  <a:srgbClr val="7F7F7F"/>
                </a:solidFill>
                <a:latin typeface="Roboto"/>
                <a:ea typeface="Roboto"/>
                <a:cs typeface="Roboto"/>
                <a:sym typeface="Roboto"/>
              </a:defRPr>
            </a:lvl8pPr>
            <a:lvl9pPr marL="4114800" marR="0" lvl="8" indent="-317500" algn="l" rtl="0">
              <a:lnSpc>
                <a:spcPct val="90000"/>
              </a:lnSpc>
              <a:spcBef>
                <a:spcPts val="400"/>
              </a:spcBef>
              <a:spcAft>
                <a:spcPts val="0"/>
              </a:spcAft>
              <a:buClr>
                <a:srgbClr val="7F7F7F"/>
              </a:buClr>
              <a:buSzPts val="1400"/>
              <a:buFont typeface="Roboto"/>
              <a:buAutoNum type="romanLcPeriod"/>
              <a:defRPr sz="1400" b="0" i="0" u="none" strike="noStrike" cap="none">
                <a:solidFill>
                  <a:srgbClr val="7F7F7F"/>
                </a:solidFill>
                <a:latin typeface="Roboto"/>
                <a:ea typeface="Roboto"/>
                <a:cs typeface="Roboto"/>
                <a:sym typeface="Roboto"/>
              </a:defRPr>
            </a:lvl9pPr>
          </a:lstStyle>
          <a:p>
            <a:endParaRPr/>
          </a:p>
        </p:txBody>
      </p:sp>
      <p:cxnSp>
        <p:nvCxnSpPr>
          <p:cNvPr id="34" name="Google Shape;34;p5"/>
          <p:cNvCxnSpPr/>
          <p:nvPr/>
        </p:nvCxnSpPr>
        <p:spPr>
          <a:xfrm>
            <a:off x="2743200" y="1088334"/>
            <a:ext cx="0" cy="2967000"/>
          </a:xfrm>
          <a:prstGeom prst="straightConnector1">
            <a:avLst/>
          </a:prstGeom>
          <a:noFill/>
          <a:ln w="12700" cap="flat" cmpd="sng">
            <a:solidFill>
              <a:schemeClr val="lt2"/>
            </a:solidFill>
            <a:prstDash val="solid"/>
            <a:miter lim="800000"/>
            <a:headEnd type="none" w="sm" len="sm"/>
            <a:tailEnd type="none" w="sm" len="sm"/>
          </a:ln>
        </p:spPr>
      </p:cxnSp>
      <p:pic>
        <p:nvPicPr>
          <p:cNvPr id="35" name="Google Shape;35;p5"/>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36" name="Google Shape;36;p5"/>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b="1">
              <a:solidFill>
                <a:srgbClr val="7F8FA4"/>
              </a:solidFill>
              <a:latin typeface="Roboto"/>
              <a:ea typeface="Roboto"/>
              <a:cs typeface="Roboto"/>
              <a:sym typeface="Roboto"/>
            </a:endParaRPr>
          </a:p>
        </p:txBody>
      </p:sp>
      <p:pic>
        <p:nvPicPr>
          <p:cNvPr id="37" name="Google Shape;37;p5"/>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Chart Slide 5">
  <p:cSld name="Chart Slide 6">
    <p:spTree>
      <p:nvGrpSpPr>
        <p:cNvPr id="1" name="Shape 302"/>
        <p:cNvGrpSpPr/>
        <p:nvPr/>
      </p:nvGrpSpPr>
      <p:grpSpPr>
        <a:xfrm>
          <a:off x="0" y="0"/>
          <a:ext cx="0" cy="0"/>
          <a:chOff x="0" y="0"/>
          <a:chExt cx="0" cy="0"/>
        </a:xfrm>
      </p:grpSpPr>
      <p:pic>
        <p:nvPicPr>
          <p:cNvPr id="303" name="Google Shape;303;p41"/>
          <p:cNvPicPr preferRelativeResize="0"/>
          <p:nvPr/>
        </p:nvPicPr>
        <p:blipFill rotWithShape="1">
          <a:blip r:embed="rId2">
            <a:alphaModFix/>
          </a:blip>
          <a:srcRect/>
          <a:stretch/>
        </p:blipFill>
        <p:spPr>
          <a:xfrm>
            <a:off x="8645275" y="142384"/>
            <a:ext cx="350920" cy="350920"/>
          </a:xfrm>
          <a:prstGeom prst="rect">
            <a:avLst/>
          </a:prstGeom>
          <a:noFill/>
          <a:ln>
            <a:noFill/>
          </a:ln>
        </p:spPr>
      </p:pic>
      <p:sp>
        <p:nvSpPr>
          <p:cNvPr id="304" name="Google Shape;304;p41"/>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305" name="Google Shape;305;p41"/>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306" name="Google Shape;306;p41"/>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307" name="Google Shape;307;p41"/>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White Box (List)">
  <p:cSld name="1_Blue Bar Text_1_1">
    <p:spTree>
      <p:nvGrpSpPr>
        <p:cNvPr id="1" name="Shape 308"/>
        <p:cNvGrpSpPr/>
        <p:nvPr/>
      </p:nvGrpSpPr>
      <p:grpSpPr>
        <a:xfrm>
          <a:off x="0" y="0"/>
          <a:ext cx="0" cy="0"/>
          <a:chOff x="0" y="0"/>
          <a:chExt cx="0" cy="0"/>
        </a:xfrm>
      </p:grpSpPr>
      <p:pic>
        <p:nvPicPr>
          <p:cNvPr id="309" name="Google Shape;309;p42"/>
          <p:cNvPicPr preferRelativeResize="0"/>
          <p:nvPr/>
        </p:nvPicPr>
        <p:blipFill rotWithShape="1">
          <a:blip r:embed="rId2">
            <a:alphaModFix/>
          </a:blip>
          <a:srcRect/>
          <a:stretch/>
        </p:blipFill>
        <p:spPr>
          <a:xfrm>
            <a:off x="8645275" y="142384"/>
            <a:ext cx="350920" cy="350920"/>
          </a:xfrm>
          <a:prstGeom prst="rect">
            <a:avLst/>
          </a:prstGeom>
          <a:noFill/>
          <a:ln>
            <a:noFill/>
          </a:ln>
        </p:spPr>
      </p:pic>
      <p:sp>
        <p:nvSpPr>
          <p:cNvPr id="310" name="Google Shape;310;p4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311" name="Google Shape;311;p4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312" name="Google Shape;312;p42"/>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3" name="Google Shape;313;p42"/>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4" name="Google Shape;314;p42"/>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5" name="Google Shape;315;p42"/>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16" name="Google Shape;316;p42"/>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17" name="Google Shape;317;p42"/>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pic>
        <p:nvPicPr>
          <p:cNvPr id="318" name="Google Shape;318;p42"/>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319" name="Google Shape;319;p42"/>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320" name="Google Shape;320;p42"/>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Blue Gray Box (List)">
  <p:cSld name="1_Grey Bar text_1">
    <p:spTree>
      <p:nvGrpSpPr>
        <p:cNvPr id="1" name="Shape 321"/>
        <p:cNvGrpSpPr/>
        <p:nvPr/>
      </p:nvGrpSpPr>
      <p:grpSpPr>
        <a:xfrm>
          <a:off x="0" y="0"/>
          <a:ext cx="0" cy="0"/>
          <a:chOff x="0" y="0"/>
          <a:chExt cx="0" cy="0"/>
        </a:xfrm>
      </p:grpSpPr>
      <p:sp>
        <p:nvSpPr>
          <p:cNvPr id="322" name="Google Shape;322;p43"/>
          <p:cNvSpPr/>
          <p:nvPr/>
        </p:nvSpPr>
        <p:spPr>
          <a:xfrm>
            <a:off x="0" y="-1"/>
            <a:ext cx="35433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23" name="Google Shape;323;p43"/>
          <p:cNvPicPr preferRelativeResize="0"/>
          <p:nvPr/>
        </p:nvPicPr>
        <p:blipFill rotWithShape="1">
          <a:blip r:embed="rId2">
            <a:alphaModFix/>
          </a:blip>
          <a:srcRect/>
          <a:stretch/>
        </p:blipFill>
        <p:spPr>
          <a:xfrm>
            <a:off x="8645275" y="142384"/>
            <a:ext cx="350920" cy="350920"/>
          </a:xfrm>
          <a:prstGeom prst="rect">
            <a:avLst/>
          </a:prstGeom>
          <a:noFill/>
          <a:ln>
            <a:noFill/>
          </a:ln>
        </p:spPr>
      </p:pic>
      <p:sp>
        <p:nvSpPr>
          <p:cNvPr id="324" name="Google Shape;324;p43"/>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25" name="Google Shape;325;p43"/>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pic>
        <p:nvPicPr>
          <p:cNvPr id="326" name="Google Shape;326;p4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pic>
        <p:nvPicPr>
          <p:cNvPr id="327" name="Google Shape;327;p43"/>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328" name="Google Shape;328;p43"/>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FFFFFF"/>
                </a:solidFill>
                <a:latin typeface="Roboto"/>
                <a:ea typeface="Roboto"/>
                <a:cs typeface="Roboto"/>
                <a:sym typeface="Roboto"/>
              </a:rPr>
              <a:t>Confidential.</a:t>
            </a:r>
            <a:r>
              <a:rPr lang="en" sz="600">
                <a:solidFill>
                  <a:srgbClr val="FFFFFF"/>
                </a:solidFill>
                <a:latin typeface="Roboto"/>
                <a:ea typeface="Roboto"/>
                <a:cs typeface="Roboto"/>
                <a:sym typeface="Roboto"/>
              </a:rPr>
              <a:t> ©2020 DataRobot, Inc. – All rights reserved</a:t>
            </a:r>
            <a:endParaRPr sz="600">
              <a:solidFill>
                <a:srgbClr val="FFFFFF"/>
              </a:solidFill>
              <a:latin typeface="Roboto"/>
              <a:ea typeface="Roboto"/>
              <a:cs typeface="Roboto"/>
              <a:sym typeface="Roboto"/>
            </a:endParaRPr>
          </a:p>
        </p:txBody>
      </p:sp>
      <p:sp>
        <p:nvSpPr>
          <p:cNvPr id="329" name="Google Shape;329;p43"/>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0" name="Google Shape;330;p43"/>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1" name="Google Shape;331;p43"/>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2" name="Google Shape;332;p43"/>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33" name="Google Shape;333;p43"/>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34" name="Google Shape;334;p43"/>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Blue Box (List)">
  <p:cSld name="1_Blue Bar Text_1">
    <p:spTree>
      <p:nvGrpSpPr>
        <p:cNvPr id="1" name="Shape 335"/>
        <p:cNvGrpSpPr/>
        <p:nvPr/>
      </p:nvGrpSpPr>
      <p:grpSpPr>
        <a:xfrm>
          <a:off x="0" y="0"/>
          <a:ext cx="0" cy="0"/>
          <a:chOff x="0" y="0"/>
          <a:chExt cx="0" cy="0"/>
        </a:xfrm>
      </p:grpSpPr>
      <p:sp>
        <p:nvSpPr>
          <p:cNvPr id="336" name="Google Shape;336;p44"/>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37" name="Google Shape;337;p44"/>
          <p:cNvPicPr preferRelativeResize="0"/>
          <p:nvPr/>
        </p:nvPicPr>
        <p:blipFill rotWithShape="1">
          <a:blip r:embed="rId2">
            <a:alphaModFix/>
          </a:blip>
          <a:srcRect/>
          <a:stretch/>
        </p:blipFill>
        <p:spPr>
          <a:xfrm>
            <a:off x="8645275" y="142384"/>
            <a:ext cx="350920" cy="350920"/>
          </a:xfrm>
          <a:prstGeom prst="rect">
            <a:avLst/>
          </a:prstGeom>
          <a:noFill/>
          <a:ln>
            <a:noFill/>
          </a:ln>
        </p:spPr>
      </p:pic>
      <p:sp>
        <p:nvSpPr>
          <p:cNvPr id="338" name="Google Shape;338;p4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39" name="Google Shape;339;p44"/>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40" name="Google Shape;340;p44"/>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41" name="Google Shape;341;p44"/>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42" name="Google Shape;342;p44"/>
          <p:cNvSpPr txBox="1">
            <a:spLocks noGrp="1"/>
          </p:cNvSpPr>
          <p:nvPr>
            <p:ph type="subTitle" idx="5"/>
          </p:nvPr>
        </p:nvSpPr>
        <p:spPr>
          <a:xfrm>
            <a:off x="4114800" y="2385399"/>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43" name="Google Shape;343;p44"/>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44" name="Google Shape;344;p44"/>
          <p:cNvSpPr txBox="1">
            <a:spLocks noGrp="1"/>
          </p:cNvSpPr>
          <p:nvPr>
            <p:ph type="subTitle" idx="7"/>
          </p:nvPr>
        </p:nvSpPr>
        <p:spPr>
          <a:xfrm>
            <a:off x="4114800" y="3697114"/>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45" name="Google Shape;345;p4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pic>
        <p:nvPicPr>
          <p:cNvPr id="346" name="Google Shape;346;p4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pic>
        <p:nvPicPr>
          <p:cNvPr id="347" name="Google Shape;347;p44"/>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348" name="Google Shape;348;p44"/>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FFFFFF"/>
                </a:solidFill>
                <a:latin typeface="Roboto"/>
                <a:ea typeface="Roboto"/>
                <a:cs typeface="Roboto"/>
                <a:sym typeface="Roboto"/>
              </a:rPr>
              <a:t>Confidential.</a:t>
            </a:r>
            <a:r>
              <a:rPr lang="en" sz="600">
                <a:solidFill>
                  <a:srgbClr val="FFFFFF"/>
                </a:solidFill>
                <a:latin typeface="Roboto"/>
                <a:ea typeface="Roboto"/>
                <a:cs typeface="Roboto"/>
                <a:sym typeface="Roboto"/>
              </a:rPr>
              <a:t> ©2020 DataRobot, Inc. – All rights reserved</a:t>
            </a:r>
            <a:endParaRPr sz="600">
              <a:solidFill>
                <a:srgbClr val="FFFFFF"/>
              </a:solidFill>
              <a:latin typeface="Roboto"/>
              <a:ea typeface="Roboto"/>
              <a:cs typeface="Roboto"/>
              <a:sym typeface="Roboto"/>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ck Box (List)">
  <p:cSld name="1_Black Bar text_1">
    <p:spTree>
      <p:nvGrpSpPr>
        <p:cNvPr id="1" name="Shape 349"/>
        <p:cNvGrpSpPr/>
        <p:nvPr/>
      </p:nvGrpSpPr>
      <p:grpSpPr>
        <a:xfrm>
          <a:off x="0" y="0"/>
          <a:ext cx="0" cy="0"/>
          <a:chOff x="0" y="0"/>
          <a:chExt cx="0" cy="0"/>
        </a:xfrm>
      </p:grpSpPr>
      <p:sp>
        <p:nvSpPr>
          <p:cNvPr id="350" name="Google Shape;350;p45"/>
          <p:cNvSpPr/>
          <p:nvPr/>
        </p:nvSpPr>
        <p:spPr>
          <a:xfrm>
            <a:off x="0" y="-1"/>
            <a:ext cx="35433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1" name="Google Shape;351;p45"/>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sp>
        <p:nvSpPr>
          <p:cNvPr id="352" name="Google Shape;352;p45"/>
          <p:cNvSpPr txBox="1">
            <a:spLocks noGrp="1"/>
          </p:cNvSpPr>
          <p:nvPr>
            <p:ph type="subTitle" idx="2"/>
          </p:nvPr>
        </p:nvSpPr>
        <p:spPr>
          <a:xfrm>
            <a:off x="4114800" y="740664"/>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53" name="Google Shape;353;p45"/>
          <p:cNvSpPr txBox="1">
            <a:spLocks noGrp="1"/>
          </p:cNvSpPr>
          <p:nvPr>
            <p:ph type="subTitle" idx="3"/>
          </p:nvPr>
        </p:nvSpPr>
        <p:spPr>
          <a:xfrm>
            <a:off x="4114800" y="1149715"/>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54" name="Google Shape;354;p45"/>
          <p:cNvSpPr txBox="1">
            <a:spLocks noGrp="1"/>
          </p:cNvSpPr>
          <p:nvPr>
            <p:ph type="subTitle" idx="4"/>
          </p:nvPr>
        </p:nvSpPr>
        <p:spPr>
          <a:xfrm>
            <a:off x="4114800" y="1976348"/>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55" name="Google Shape;355;p45"/>
          <p:cNvSpPr txBox="1">
            <a:spLocks noGrp="1"/>
          </p:cNvSpPr>
          <p:nvPr>
            <p:ph type="subTitle" idx="5"/>
          </p:nvPr>
        </p:nvSpPr>
        <p:spPr>
          <a:xfrm>
            <a:off x="4114800" y="2385398"/>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56" name="Google Shape;356;p45"/>
          <p:cNvSpPr txBox="1">
            <a:spLocks noGrp="1"/>
          </p:cNvSpPr>
          <p:nvPr>
            <p:ph type="subTitle" idx="6"/>
          </p:nvPr>
        </p:nvSpPr>
        <p:spPr>
          <a:xfrm>
            <a:off x="4114800" y="3288063"/>
            <a:ext cx="4572000" cy="294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sp>
        <p:nvSpPr>
          <p:cNvPr id="357" name="Google Shape;357;p45"/>
          <p:cNvSpPr txBox="1">
            <a:spLocks noGrp="1"/>
          </p:cNvSpPr>
          <p:nvPr>
            <p:ph type="subTitle" idx="7"/>
          </p:nvPr>
        </p:nvSpPr>
        <p:spPr>
          <a:xfrm>
            <a:off x="4114800" y="3697113"/>
            <a:ext cx="4572000" cy="294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2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200" b="0" i="0" u="none" strike="noStrike" cap="none">
                <a:solidFill>
                  <a:srgbClr val="7F7F7F"/>
                </a:solidFill>
                <a:latin typeface="Roboto"/>
                <a:ea typeface="Roboto"/>
                <a:cs typeface="Roboto"/>
                <a:sym typeface="Roboto"/>
              </a:defRPr>
            </a:lvl9pPr>
          </a:lstStyle>
          <a:p>
            <a:endParaRPr/>
          </a:p>
        </p:txBody>
      </p:sp>
      <p:sp>
        <p:nvSpPr>
          <p:cNvPr id="358" name="Google Shape;358;p45"/>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FFFFFF"/>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chemeClr val="accent1"/>
                </a:solidFill>
                <a:latin typeface="Arial"/>
                <a:ea typeface="Arial"/>
                <a:cs typeface="Arial"/>
                <a:sym typeface="Arial"/>
              </a:defRPr>
            </a:lvl9pPr>
          </a:lstStyle>
          <a:p>
            <a:endParaRPr/>
          </a:p>
        </p:txBody>
      </p:sp>
      <p:pic>
        <p:nvPicPr>
          <p:cNvPr id="359" name="Google Shape;359;p45"/>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pic>
        <p:nvPicPr>
          <p:cNvPr id="360" name="Google Shape;360;p45"/>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361" name="Google Shape;361;p45"/>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eam Members">
  <p:cSld name="Team Members">
    <p:spTree>
      <p:nvGrpSpPr>
        <p:cNvPr id="1" name="Shape 362"/>
        <p:cNvGrpSpPr/>
        <p:nvPr/>
      </p:nvGrpSpPr>
      <p:grpSpPr>
        <a:xfrm>
          <a:off x="0" y="0"/>
          <a:ext cx="0" cy="0"/>
          <a:chOff x="0" y="0"/>
          <a:chExt cx="0" cy="0"/>
        </a:xfrm>
      </p:grpSpPr>
      <p:sp>
        <p:nvSpPr>
          <p:cNvPr id="363" name="Google Shape;363;p46"/>
          <p:cNvSpPr txBox="1">
            <a:spLocks noGrp="1"/>
          </p:cNvSpPr>
          <p:nvPr>
            <p:ph type="title"/>
          </p:nvPr>
        </p:nvSpPr>
        <p:spPr>
          <a:xfrm>
            <a:off x="225825" y="137160"/>
            <a:ext cx="7689600" cy="5940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4" name="Google Shape;364;p46"/>
          <p:cNvSpPr txBox="1">
            <a:spLocks noGrp="1"/>
          </p:cNvSpPr>
          <p:nvPr>
            <p:ph type="subTitle" idx="1"/>
          </p:nvPr>
        </p:nvSpPr>
        <p:spPr>
          <a:xfrm>
            <a:off x="813425"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5" name="Google Shape;365;p46"/>
          <p:cNvSpPr txBox="1">
            <a:spLocks noGrp="1"/>
          </p:cNvSpPr>
          <p:nvPr>
            <p:ph type="subTitle" idx="2"/>
          </p:nvPr>
        </p:nvSpPr>
        <p:spPr>
          <a:xfrm>
            <a:off x="813425"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6" name="Google Shape;366;p46"/>
          <p:cNvSpPr txBox="1">
            <a:spLocks noGrp="1"/>
          </p:cNvSpPr>
          <p:nvPr>
            <p:ph type="subTitle" idx="3"/>
          </p:nvPr>
        </p:nvSpPr>
        <p:spPr>
          <a:xfrm>
            <a:off x="813425"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7" name="Google Shape;367;p46"/>
          <p:cNvSpPr txBox="1">
            <a:spLocks noGrp="1"/>
          </p:cNvSpPr>
          <p:nvPr>
            <p:ph type="subTitle" idx="4"/>
          </p:nvPr>
        </p:nvSpPr>
        <p:spPr>
          <a:xfrm>
            <a:off x="813425"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68" name="Google Shape;368;p46"/>
          <p:cNvSpPr txBox="1">
            <a:spLocks noGrp="1"/>
          </p:cNvSpPr>
          <p:nvPr>
            <p:ph type="subTitle" idx="5"/>
          </p:nvPr>
        </p:nvSpPr>
        <p:spPr>
          <a:xfrm>
            <a:off x="813425"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69" name="Google Shape;369;p46"/>
          <p:cNvSpPr txBox="1">
            <a:spLocks noGrp="1"/>
          </p:cNvSpPr>
          <p:nvPr>
            <p:ph type="subTitle" idx="6"/>
          </p:nvPr>
        </p:nvSpPr>
        <p:spPr>
          <a:xfrm>
            <a:off x="813425"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70" name="Google Shape;370;p46"/>
          <p:cNvSpPr txBox="1">
            <a:spLocks noGrp="1"/>
          </p:cNvSpPr>
          <p:nvPr>
            <p:ph type="subTitle" idx="7"/>
          </p:nvPr>
        </p:nvSpPr>
        <p:spPr>
          <a:xfrm>
            <a:off x="813425"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71" name="Google Shape;371;p46"/>
          <p:cNvSpPr txBox="1">
            <a:spLocks noGrp="1"/>
          </p:cNvSpPr>
          <p:nvPr>
            <p:ph type="subTitle" idx="8"/>
          </p:nvPr>
        </p:nvSpPr>
        <p:spPr>
          <a:xfrm>
            <a:off x="813425"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pic>
        <p:nvPicPr>
          <p:cNvPr id="372" name="Google Shape;372;p46"/>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373" name="Google Shape;373;p46"/>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sp>
        <p:nvSpPr>
          <p:cNvPr id="374" name="Google Shape;374;p46"/>
          <p:cNvSpPr/>
          <p:nvPr/>
        </p:nvSpPr>
        <p:spPr>
          <a:xfrm>
            <a:off x="240025"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6"/>
          <p:cNvSpPr/>
          <p:nvPr/>
        </p:nvSpPr>
        <p:spPr>
          <a:xfrm>
            <a:off x="240025"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6"/>
          <p:cNvSpPr/>
          <p:nvPr/>
        </p:nvSpPr>
        <p:spPr>
          <a:xfrm>
            <a:off x="240025"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6"/>
          <p:cNvSpPr/>
          <p:nvPr/>
        </p:nvSpPr>
        <p:spPr>
          <a:xfrm>
            <a:off x="240025"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6"/>
          <p:cNvSpPr txBox="1">
            <a:spLocks noGrp="1"/>
          </p:cNvSpPr>
          <p:nvPr>
            <p:ph type="subTitle" idx="9"/>
          </p:nvPr>
        </p:nvSpPr>
        <p:spPr>
          <a:xfrm>
            <a:off x="5145400" y="91440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79" name="Google Shape;379;p46"/>
          <p:cNvSpPr txBox="1">
            <a:spLocks noGrp="1"/>
          </p:cNvSpPr>
          <p:nvPr>
            <p:ph type="subTitle" idx="13"/>
          </p:nvPr>
        </p:nvSpPr>
        <p:spPr>
          <a:xfrm>
            <a:off x="5145400" y="1287103"/>
            <a:ext cx="3070200" cy="286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80" name="Google Shape;380;p46"/>
          <p:cNvSpPr txBox="1">
            <a:spLocks noGrp="1"/>
          </p:cNvSpPr>
          <p:nvPr>
            <p:ph type="subTitle" idx="14"/>
          </p:nvPr>
        </p:nvSpPr>
        <p:spPr>
          <a:xfrm>
            <a:off x="5145400" y="1812650"/>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81" name="Google Shape;381;p46"/>
          <p:cNvSpPr txBox="1">
            <a:spLocks noGrp="1"/>
          </p:cNvSpPr>
          <p:nvPr>
            <p:ph type="subTitle" idx="15"/>
          </p:nvPr>
        </p:nvSpPr>
        <p:spPr>
          <a:xfrm>
            <a:off x="5145400" y="2185347"/>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82" name="Google Shape;382;p46"/>
          <p:cNvSpPr txBox="1">
            <a:spLocks noGrp="1"/>
          </p:cNvSpPr>
          <p:nvPr>
            <p:ph type="subTitle" idx="16"/>
          </p:nvPr>
        </p:nvSpPr>
        <p:spPr>
          <a:xfrm>
            <a:off x="5145400" y="2720394"/>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83" name="Google Shape;383;p46"/>
          <p:cNvSpPr txBox="1">
            <a:spLocks noGrp="1"/>
          </p:cNvSpPr>
          <p:nvPr>
            <p:ph type="subTitle" idx="17"/>
          </p:nvPr>
        </p:nvSpPr>
        <p:spPr>
          <a:xfrm>
            <a:off x="5145400" y="3093091"/>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84" name="Google Shape;384;p46"/>
          <p:cNvSpPr txBox="1">
            <a:spLocks noGrp="1"/>
          </p:cNvSpPr>
          <p:nvPr>
            <p:ph type="subTitle" idx="18"/>
          </p:nvPr>
        </p:nvSpPr>
        <p:spPr>
          <a:xfrm>
            <a:off x="5145400" y="3618632"/>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D8FE2"/>
              </a:buClr>
              <a:buSzPts val="1800"/>
              <a:buFont typeface="Roboto"/>
              <a:buNone/>
              <a:defRPr sz="1500" b="1" i="0" u="none" strike="noStrike" cap="none">
                <a:solidFill>
                  <a:srgbClr val="2D8FE2"/>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5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500" b="0" i="0" u="none" strike="noStrike" cap="none">
                <a:solidFill>
                  <a:srgbClr val="2D8FE2"/>
                </a:solidFill>
                <a:latin typeface="Roboto"/>
                <a:ea typeface="Roboto"/>
                <a:cs typeface="Roboto"/>
                <a:sym typeface="Roboto"/>
              </a:defRPr>
            </a:lvl9pPr>
          </a:lstStyle>
          <a:p>
            <a:endParaRPr/>
          </a:p>
        </p:txBody>
      </p:sp>
      <p:sp>
        <p:nvSpPr>
          <p:cNvPr id="385" name="Google Shape;385;p46"/>
          <p:cNvSpPr txBox="1">
            <a:spLocks noGrp="1"/>
          </p:cNvSpPr>
          <p:nvPr>
            <p:ph type="subTitle" idx="19"/>
          </p:nvPr>
        </p:nvSpPr>
        <p:spPr>
          <a:xfrm>
            <a:off x="5145400" y="3991329"/>
            <a:ext cx="3070200" cy="33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accent1"/>
              </a:buClr>
              <a:buSzPts val="1800"/>
              <a:buFont typeface="Roboto"/>
              <a:buNone/>
              <a:defRPr sz="1100" b="0" i="0" u="none" strike="noStrike" cap="none">
                <a:solidFill>
                  <a:srgbClr val="7F7F7F"/>
                </a:solidFill>
                <a:latin typeface="Roboto"/>
                <a:ea typeface="Roboto"/>
                <a:cs typeface="Roboto"/>
                <a:sym typeface="Roboto"/>
              </a:defRPr>
            </a:lvl1pPr>
            <a:lvl2pPr marR="0" lvl="1" algn="l" rtl="0">
              <a:lnSpc>
                <a:spcPct val="90000"/>
              </a:lnSpc>
              <a:spcBef>
                <a:spcPts val="0"/>
              </a:spcBef>
              <a:spcAft>
                <a:spcPts val="0"/>
              </a:spcAft>
              <a:buClr>
                <a:srgbClr val="7F7F7F"/>
              </a:buClr>
              <a:buSzPts val="1500"/>
              <a:buFont typeface="Roboto"/>
              <a:buNone/>
              <a:defRPr sz="1100" b="0" i="0" u="none" strike="noStrike" cap="none">
                <a:solidFill>
                  <a:srgbClr val="7F7F7F"/>
                </a:solidFill>
                <a:latin typeface="Roboto"/>
                <a:ea typeface="Roboto"/>
                <a:cs typeface="Roboto"/>
                <a:sym typeface="Roboto"/>
              </a:defRPr>
            </a:lvl2pPr>
            <a:lvl3pPr marR="0" lvl="2"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3pPr>
            <a:lvl4pPr marR="0" lvl="3"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4pPr>
            <a:lvl5pPr marR="0" lvl="4" algn="l" rtl="0">
              <a:lnSpc>
                <a:spcPct val="90000"/>
              </a:lnSpc>
              <a:spcBef>
                <a:spcPts val="0"/>
              </a:spcBef>
              <a:spcAft>
                <a:spcPts val="0"/>
              </a:spcAft>
              <a:buClr>
                <a:schemeClr val="lt2"/>
              </a:buClr>
              <a:buSzPts val="1200"/>
              <a:buFont typeface="Roboto"/>
              <a:buNone/>
              <a:defRPr sz="1100" b="0" i="0" u="none" strike="noStrike" cap="none">
                <a:solidFill>
                  <a:srgbClr val="7F7F7F"/>
                </a:solidFill>
                <a:latin typeface="Roboto"/>
                <a:ea typeface="Roboto"/>
                <a:cs typeface="Roboto"/>
                <a:sym typeface="Roboto"/>
              </a:defRPr>
            </a:lvl5pPr>
            <a:lvl6pPr marR="0" lvl="5"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6pPr>
            <a:lvl7pPr marR="0" lvl="6"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7pPr>
            <a:lvl8pPr marR="0" lvl="7"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8pPr>
            <a:lvl9pPr marR="0" lvl="8" algn="l" rtl="0">
              <a:lnSpc>
                <a:spcPct val="90000"/>
              </a:lnSpc>
              <a:spcBef>
                <a:spcPts val="0"/>
              </a:spcBef>
              <a:spcAft>
                <a:spcPts val="0"/>
              </a:spcAft>
              <a:buClr>
                <a:schemeClr val="dk1"/>
              </a:buClr>
              <a:buSzPts val="1400"/>
              <a:buFont typeface="Roboto"/>
              <a:buNone/>
              <a:defRPr sz="1100" b="0" i="0" u="none" strike="noStrike" cap="none">
                <a:solidFill>
                  <a:srgbClr val="7F7F7F"/>
                </a:solidFill>
                <a:latin typeface="Roboto"/>
                <a:ea typeface="Roboto"/>
                <a:cs typeface="Roboto"/>
                <a:sym typeface="Roboto"/>
              </a:defRPr>
            </a:lvl9pPr>
          </a:lstStyle>
          <a:p>
            <a:endParaRPr/>
          </a:p>
        </p:txBody>
      </p:sp>
      <p:sp>
        <p:nvSpPr>
          <p:cNvPr id="386" name="Google Shape;386;p46"/>
          <p:cNvSpPr/>
          <p:nvPr/>
        </p:nvSpPr>
        <p:spPr>
          <a:xfrm>
            <a:off x="4572000" y="10203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6"/>
          <p:cNvSpPr/>
          <p:nvPr/>
        </p:nvSpPr>
        <p:spPr>
          <a:xfrm>
            <a:off x="4572000" y="1965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6"/>
          <p:cNvSpPr/>
          <p:nvPr/>
        </p:nvSpPr>
        <p:spPr>
          <a:xfrm>
            <a:off x="4572000" y="287298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6"/>
          <p:cNvSpPr/>
          <p:nvPr/>
        </p:nvSpPr>
        <p:spPr>
          <a:xfrm>
            <a:off x="4572000" y="3771230"/>
            <a:ext cx="457200" cy="457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46"/>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Quote">
  <p:cSld name="Quote 1">
    <p:spTree>
      <p:nvGrpSpPr>
        <p:cNvPr id="1" name="Shape 391"/>
        <p:cNvGrpSpPr/>
        <p:nvPr/>
      </p:nvGrpSpPr>
      <p:grpSpPr>
        <a:xfrm>
          <a:off x="0" y="0"/>
          <a:ext cx="0" cy="0"/>
          <a:chOff x="0" y="0"/>
          <a:chExt cx="0" cy="0"/>
        </a:xfrm>
      </p:grpSpPr>
      <p:cxnSp>
        <p:nvCxnSpPr>
          <p:cNvPr id="392" name="Google Shape;392;p47"/>
          <p:cNvCxnSpPr/>
          <p:nvPr/>
        </p:nvCxnSpPr>
        <p:spPr>
          <a:xfrm>
            <a:off x="3453715" y="847989"/>
            <a:ext cx="0" cy="3443400"/>
          </a:xfrm>
          <a:prstGeom prst="straightConnector1">
            <a:avLst/>
          </a:prstGeom>
          <a:noFill/>
          <a:ln w="12700" cap="flat" cmpd="sng">
            <a:solidFill>
              <a:srgbClr val="A5A5A5"/>
            </a:solidFill>
            <a:prstDash val="solid"/>
            <a:miter lim="800000"/>
            <a:headEnd type="none" w="sm" len="sm"/>
            <a:tailEnd type="none" w="sm" len="sm"/>
          </a:ln>
        </p:spPr>
      </p:cxnSp>
      <p:sp>
        <p:nvSpPr>
          <p:cNvPr id="393" name="Google Shape;393;p47"/>
          <p:cNvSpPr txBox="1">
            <a:spLocks noGrp="1"/>
          </p:cNvSpPr>
          <p:nvPr>
            <p:ph type="subTitle" idx="1"/>
          </p:nvPr>
        </p:nvSpPr>
        <p:spPr>
          <a:xfrm>
            <a:off x="3743813" y="1369181"/>
            <a:ext cx="47427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000"/>
              <a:buNone/>
              <a:defRPr sz="3000" b="0" i="0" u="none" strike="noStrike" cap="none">
                <a:solidFill>
                  <a:srgbClr val="23232D"/>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394" name="Google Shape;394;p47"/>
          <p:cNvSpPr txBox="1">
            <a:spLocks noGrp="1"/>
          </p:cNvSpPr>
          <p:nvPr>
            <p:ph type="subTitle" idx="2"/>
          </p:nvPr>
        </p:nvSpPr>
        <p:spPr>
          <a:xfrm>
            <a:off x="3743813" y="2961319"/>
            <a:ext cx="4742700" cy="15018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pic>
        <p:nvPicPr>
          <p:cNvPr id="395" name="Google Shape;395;p47"/>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396" name="Google Shape;396;p47"/>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397" name="Google Shape;397;p47"/>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Big Quote (White)">
  <p:cSld name="Quote 1_1">
    <p:spTree>
      <p:nvGrpSpPr>
        <p:cNvPr id="1" name="Shape 398"/>
        <p:cNvGrpSpPr/>
        <p:nvPr/>
      </p:nvGrpSpPr>
      <p:grpSpPr>
        <a:xfrm>
          <a:off x="0" y="0"/>
          <a:ext cx="0" cy="0"/>
          <a:chOff x="0" y="0"/>
          <a:chExt cx="0" cy="0"/>
        </a:xfrm>
      </p:grpSpPr>
      <p:sp>
        <p:nvSpPr>
          <p:cNvPr id="399" name="Google Shape;399;p48"/>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23232D"/>
              </a:buClr>
              <a:buSzPts val="3600"/>
              <a:buFont typeface="Roboto Light"/>
              <a:buNone/>
              <a:defRPr sz="3600" b="0" i="0" u="none" strike="noStrike" cap="none">
                <a:solidFill>
                  <a:srgbClr val="23232D"/>
                </a:solidFill>
                <a:latin typeface="Roboto Light"/>
                <a:ea typeface="Roboto Light"/>
                <a:cs typeface="Roboto Light"/>
                <a:sym typeface="Roboto Light"/>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5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500" b="0" i="0" u="none" strike="noStrike" cap="none">
                <a:solidFill>
                  <a:srgbClr val="3F3F3F"/>
                </a:solidFill>
                <a:latin typeface="Roboto"/>
                <a:ea typeface="Roboto"/>
                <a:cs typeface="Roboto"/>
                <a:sym typeface="Roboto"/>
              </a:defRPr>
            </a:lvl9pPr>
          </a:lstStyle>
          <a:p>
            <a:endParaRPr/>
          </a:p>
        </p:txBody>
      </p:sp>
      <p:sp>
        <p:nvSpPr>
          <p:cNvPr id="400" name="Google Shape;400;p48"/>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3F3F3F"/>
              </a:buClr>
              <a:buSzPts val="1800"/>
              <a:buFont typeface="Roboto"/>
              <a:buNone/>
              <a:defRPr sz="1800" b="1" i="0" u="none" strike="noStrike" cap="none">
                <a:solidFill>
                  <a:srgbClr val="3F3F3F"/>
                </a:solidFill>
                <a:latin typeface="Roboto"/>
                <a:ea typeface="Roboto"/>
                <a:cs typeface="Roboto"/>
                <a:sym typeface="Roboto"/>
              </a:defRPr>
            </a:lvl1pPr>
            <a:lvl2pPr marR="0" lvl="1" algn="l" rtl="0">
              <a:lnSpc>
                <a:spcPct val="90000"/>
              </a:lnSpc>
              <a:spcBef>
                <a:spcPts val="800"/>
              </a:spcBef>
              <a:spcAft>
                <a:spcPts val="0"/>
              </a:spcAft>
              <a:buClr>
                <a:srgbClr val="3F3F3F"/>
              </a:buClr>
              <a:buSzPts val="1500"/>
              <a:buFont typeface="Roboto"/>
              <a:buNone/>
              <a:defRPr sz="1500" b="0" i="0" u="none" strike="noStrike" cap="none">
                <a:solidFill>
                  <a:srgbClr val="3F3F3F"/>
                </a:solidFill>
                <a:latin typeface="Roboto"/>
                <a:ea typeface="Roboto"/>
                <a:cs typeface="Roboto"/>
                <a:sym typeface="Roboto"/>
              </a:defRPr>
            </a:lvl2pPr>
            <a:lvl3pPr marR="0" lvl="2"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3pPr>
            <a:lvl4pPr marR="0" lvl="3"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4pPr>
            <a:lvl5pPr marR="0" lvl="4" algn="l" rtl="0">
              <a:lnSpc>
                <a:spcPct val="90000"/>
              </a:lnSpc>
              <a:spcBef>
                <a:spcPts val="800"/>
              </a:spcBef>
              <a:spcAft>
                <a:spcPts val="0"/>
              </a:spcAft>
              <a:buClr>
                <a:srgbClr val="3F3F3F"/>
              </a:buClr>
              <a:buSzPts val="1200"/>
              <a:buFont typeface="Roboto"/>
              <a:buNone/>
              <a:defRPr sz="1200" b="0" i="0" u="none" strike="noStrike" cap="none">
                <a:solidFill>
                  <a:srgbClr val="3F3F3F"/>
                </a:solidFill>
                <a:latin typeface="Roboto"/>
                <a:ea typeface="Roboto"/>
                <a:cs typeface="Roboto"/>
                <a:sym typeface="Roboto"/>
              </a:defRPr>
            </a:lvl5pPr>
            <a:lvl6pPr marR="0" lvl="5"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6pPr>
            <a:lvl7pPr marR="0" lvl="6"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7pPr>
            <a:lvl8pPr marR="0" lvl="7"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8pPr>
            <a:lvl9pPr marR="0" lvl="8" algn="l" rtl="0">
              <a:lnSpc>
                <a:spcPct val="90000"/>
              </a:lnSpc>
              <a:spcBef>
                <a:spcPts val="800"/>
              </a:spcBef>
              <a:spcAft>
                <a:spcPts val="0"/>
              </a:spcAft>
              <a:buClr>
                <a:srgbClr val="3F3F3F"/>
              </a:buClr>
              <a:buSzPts val="1400"/>
              <a:buFont typeface="Roboto"/>
              <a:buNone/>
              <a:defRPr sz="1400" b="0" i="0" u="none" strike="noStrike" cap="none">
                <a:solidFill>
                  <a:srgbClr val="3F3F3F"/>
                </a:solidFill>
                <a:latin typeface="Roboto"/>
                <a:ea typeface="Roboto"/>
                <a:cs typeface="Roboto"/>
                <a:sym typeface="Roboto"/>
              </a:defRPr>
            </a:lvl9pPr>
          </a:lstStyle>
          <a:p>
            <a:endParaRPr/>
          </a:p>
        </p:txBody>
      </p:sp>
      <p:pic>
        <p:nvPicPr>
          <p:cNvPr id="401" name="Google Shape;401;p48"/>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402" name="Google Shape;402;p48"/>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403" name="Google Shape;403;p48"/>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Big Quote (Gray Blue)">
  <p:cSld name="Quote 1_1_1">
    <p:spTree>
      <p:nvGrpSpPr>
        <p:cNvPr id="1" name="Shape 404"/>
        <p:cNvGrpSpPr/>
        <p:nvPr/>
      </p:nvGrpSpPr>
      <p:grpSpPr>
        <a:xfrm>
          <a:off x="0" y="0"/>
          <a:ext cx="0" cy="0"/>
          <a:chOff x="0" y="0"/>
          <a:chExt cx="0" cy="0"/>
        </a:xfrm>
      </p:grpSpPr>
      <p:sp>
        <p:nvSpPr>
          <p:cNvPr id="405" name="Google Shape;405;p49"/>
          <p:cNvSpPr/>
          <p:nvPr/>
        </p:nvSpPr>
        <p:spPr>
          <a:xfrm>
            <a:off x="0" y="0"/>
            <a:ext cx="91440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6" name="Google Shape;406;p49"/>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07" name="Google Shape;407;p49"/>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pic>
        <p:nvPicPr>
          <p:cNvPr id="408" name="Google Shape;408;p4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sp>
        <p:nvSpPr>
          <p:cNvPr id="409" name="Google Shape;409;p49"/>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FFFFFF"/>
                </a:solidFill>
                <a:latin typeface="Roboto"/>
                <a:ea typeface="Roboto"/>
                <a:cs typeface="Roboto"/>
                <a:sym typeface="Roboto"/>
              </a:rPr>
              <a:t>Confidential.</a:t>
            </a:r>
            <a:r>
              <a:rPr lang="en" sz="600">
                <a:solidFill>
                  <a:srgbClr val="FFFFFF"/>
                </a:solidFill>
                <a:latin typeface="Roboto"/>
                <a:ea typeface="Roboto"/>
                <a:cs typeface="Roboto"/>
                <a:sym typeface="Roboto"/>
              </a:rPr>
              <a:t> ©2020 DataRobot, Inc. – All rights reserved</a:t>
            </a:r>
            <a:endParaRPr sz="600">
              <a:solidFill>
                <a:srgbClr val="FFFFFF"/>
              </a:solidFill>
              <a:latin typeface="Roboto"/>
              <a:ea typeface="Roboto"/>
              <a:cs typeface="Roboto"/>
              <a:sym typeface="Roboto"/>
            </a:endParaRPr>
          </a:p>
        </p:txBody>
      </p:sp>
      <p:pic>
        <p:nvPicPr>
          <p:cNvPr id="410" name="Google Shape;410;p49"/>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57" y="258075"/>
            <a:ext cx="295276" cy="334933"/>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Big Quote (Blue)">
  <p:cSld name="Quote 1_1_1_1">
    <p:spTree>
      <p:nvGrpSpPr>
        <p:cNvPr id="1" name="Shape 411"/>
        <p:cNvGrpSpPr/>
        <p:nvPr/>
      </p:nvGrpSpPr>
      <p:grpSpPr>
        <a:xfrm>
          <a:off x="0" y="0"/>
          <a:ext cx="0" cy="0"/>
          <a:chOff x="0" y="0"/>
          <a:chExt cx="0" cy="0"/>
        </a:xfrm>
      </p:grpSpPr>
      <p:sp>
        <p:nvSpPr>
          <p:cNvPr id="412" name="Google Shape;412;p50"/>
          <p:cNvSpPr/>
          <p:nvPr/>
        </p:nvSpPr>
        <p:spPr>
          <a:xfrm>
            <a:off x="0" y="0"/>
            <a:ext cx="91440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2D8FE2"/>
              </a:solidFill>
              <a:latin typeface="Arial"/>
              <a:ea typeface="Arial"/>
              <a:cs typeface="Arial"/>
              <a:sym typeface="Arial"/>
            </a:endParaRPr>
          </a:p>
        </p:txBody>
      </p:sp>
      <p:sp>
        <p:nvSpPr>
          <p:cNvPr id="413" name="Google Shape;413;p50"/>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14" name="Google Shape;414;p50"/>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FFFFFF"/>
              </a:buClr>
              <a:buSzPts val="1500"/>
              <a:buFont typeface="Roboto"/>
              <a:buNone/>
              <a:defRPr sz="1500" b="0" i="0" u="none" strike="noStrike" cap="none">
                <a:solidFill>
                  <a:srgbClr val="FFFFFF"/>
                </a:solidFill>
                <a:latin typeface="Roboto"/>
                <a:ea typeface="Roboto"/>
                <a:cs typeface="Roboto"/>
                <a:sym typeface="Roboto"/>
              </a:defRPr>
            </a:lvl2pPr>
            <a:lvl3pPr marR="0" lvl="2"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3pPr>
            <a:lvl4pPr marR="0" lvl="3"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4pPr>
            <a:lvl5pPr marR="0" lvl="4" algn="l" rtl="0">
              <a:lnSpc>
                <a:spcPct val="90000"/>
              </a:lnSpc>
              <a:spcBef>
                <a:spcPts val="800"/>
              </a:spcBef>
              <a:spcAft>
                <a:spcPts val="0"/>
              </a:spcAft>
              <a:buClr>
                <a:srgbClr val="FFFFFF"/>
              </a:buClr>
              <a:buSzPts val="1200"/>
              <a:buFont typeface="Roboto"/>
              <a:buNone/>
              <a:defRPr sz="1200" b="0" i="0" u="none" strike="noStrike" cap="none">
                <a:solidFill>
                  <a:srgbClr val="FFFFFF"/>
                </a:solidFill>
                <a:latin typeface="Roboto"/>
                <a:ea typeface="Roboto"/>
                <a:cs typeface="Roboto"/>
                <a:sym typeface="Roboto"/>
              </a:defRPr>
            </a:lvl5pPr>
            <a:lvl6pPr marR="0" lvl="5"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6pPr>
            <a:lvl7pPr marR="0" lvl="6"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7pPr>
            <a:lvl8pPr marR="0" lvl="7"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8pPr>
            <a:lvl9pPr marR="0" lvl="8" algn="l" rtl="0">
              <a:lnSpc>
                <a:spcPct val="90000"/>
              </a:lnSpc>
              <a:spcBef>
                <a:spcPts val="800"/>
              </a:spcBef>
              <a:spcAft>
                <a:spcPts val="0"/>
              </a:spcAft>
              <a:buClr>
                <a:srgbClr val="FFFFFF"/>
              </a:buClr>
              <a:buSzPts val="1400"/>
              <a:buFont typeface="Roboto"/>
              <a:buNone/>
              <a:defRPr sz="1400" b="0" i="0" u="none" strike="noStrike" cap="none">
                <a:solidFill>
                  <a:srgbClr val="FFFFFF"/>
                </a:solidFill>
                <a:latin typeface="Roboto"/>
                <a:ea typeface="Roboto"/>
                <a:cs typeface="Roboto"/>
                <a:sym typeface="Roboto"/>
              </a:defRPr>
            </a:lvl9pPr>
          </a:lstStyle>
          <a:p>
            <a:endParaRPr/>
          </a:p>
        </p:txBody>
      </p:sp>
      <p:pic>
        <p:nvPicPr>
          <p:cNvPr id="415" name="Google Shape;415;p50"/>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sp>
        <p:nvSpPr>
          <p:cNvPr id="416" name="Google Shape;416;p50"/>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FFFFFF"/>
                </a:solidFill>
                <a:latin typeface="Roboto"/>
                <a:ea typeface="Roboto"/>
                <a:cs typeface="Roboto"/>
                <a:sym typeface="Roboto"/>
              </a:rPr>
              <a:t>Confidential.</a:t>
            </a:r>
            <a:r>
              <a:rPr lang="en" sz="600">
                <a:solidFill>
                  <a:srgbClr val="FFFFFF"/>
                </a:solidFill>
                <a:latin typeface="Roboto"/>
                <a:ea typeface="Roboto"/>
                <a:cs typeface="Roboto"/>
                <a:sym typeface="Roboto"/>
              </a:rPr>
              <a:t> ©2020 DataRobot, Inc. – All rights reserved</a:t>
            </a:r>
            <a:endParaRPr sz="600">
              <a:solidFill>
                <a:srgbClr val="FFFFFF"/>
              </a:solidFill>
              <a:latin typeface="Roboto"/>
              <a:ea typeface="Roboto"/>
              <a:cs typeface="Roboto"/>
              <a:sym typeface="Roboto"/>
            </a:endParaRPr>
          </a:p>
        </p:txBody>
      </p:sp>
      <p:pic>
        <p:nvPicPr>
          <p:cNvPr id="417" name="Google Shape;417;p50"/>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57" y="258075"/>
            <a:ext cx="295276" cy="33493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Main (Blue Line)">
  <p:cSld name="Plain Slide 1">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40" name="Google Shape;40;p6"/>
          <p:cNvSpPr txBox="1">
            <a:spLocks noGrp="1"/>
          </p:cNvSpPr>
          <p:nvPr>
            <p:ph type="body" idx="1"/>
          </p:nvPr>
        </p:nvSpPr>
        <p:spPr>
          <a:xfrm>
            <a:off x="228600" y="1005840"/>
            <a:ext cx="7624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Roboto"/>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3pPr>
            <a:lvl4pPr marL="1828800" marR="0" lvl="3"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4pPr>
            <a:lvl5pPr marL="2286000" marR="0" lvl="4"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5pPr>
            <a:lvl6pPr marL="2743200" marR="0" lvl="5"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6pPr>
            <a:lvl7pPr marL="3200400" marR="0" lvl="6"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7pPr>
            <a:lvl8pPr marL="3657600" marR="0" lvl="7"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8pPr>
            <a:lvl9pPr marL="4114800" marR="0" lvl="8"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9pPr>
          </a:lstStyle>
          <a:p>
            <a:endParaRPr/>
          </a:p>
        </p:txBody>
      </p:sp>
      <p:sp>
        <p:nvSpPr>
          <p:cNvPr id="41" name="Google Shape;41;p6"/>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43" name="Google Shape;43;p6"/>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b="1">
              <a:solidFill>
                <a:srgbClr val="7F8FA4"/>
              </a:solidFill>
              <a:latin typeface="Roboto"/>
              <a:ea typeface="Roboto"/>
              <a:cs typeface="Roboto"/>
              <a:sym typeface="Roboto"/>
            </a:endParaRPr>
          </a:p>
        </p:txBody>
      </p:sp>
      <p:pic>
        <p:nvPicPr>
          <p:cNvPr id="44" name="Google Shape;44;p6"/>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Big Quote (Black)">
  <p:cSld name="Quote 1_1_1_1_1">
    <p:spTree>
      <p:nvGrpSpPr>
        <p:cNvPr id="1" name="Shape 418"/>
        <p:cNvGrpSpPr/>
        <p:nvPr/>
      </p:nvGrpSpPr>
      <p:grpSpPr>
        <a:xfrm>
          <a:off x="0" y="0"/>
          <a:ext cx="0" cy="0"/>
          <a:chOff x="0" y="0"/>
          <a:chExt cx="0" cy="0"/>
        </a:xfrm>
      </p:grpSpPr>
      <p:sp>
        <p:nvSpPr>
          <p:cNvPr id="419" name="Google Shape;419;p51"/>
          <p:cNvSpPr/>
          <p:nvPr/>
        </p:nvSpPr>
        <p:spPr>
          <a:xfrm>
            <a:off x="0" y="0"/>
            <a:ext cx="91440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0" name="Google Shape;420;p51"/>
          <p:cNvSpPr txBox="1">
            <a:spLocks noGrp="1"/>
          </p:cNvSpPr>
          <p:nvPr>
            <p:ph type="subTitle" idx="1"/>
          </p:nvPr>
        </p:nvSpPr>
        <p:spPr>
          <a:xfrm>
            <a:off x="803857" y="1249400"/>
            <a:ext cx="7536300" cy="131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3600"/>
              <a:buFont typeface="Roboto Light"/>
              <a:buNone/>
              <a:defRPr sz="3600" b="0" i="0" u="none" strike="noStrike" cap="none">
                <a:solidFill>
                  <a:srgbClr val="FFFFFF"/>
                </a:solidFill>
                <a:latin typeface="Roboto Light"/>
                <a:ea typeface="Roboto Light"/>
                <a:cs typeface="Roboto Light"/>
                <a:sym typeface="Roboto Light"/>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5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500" b="0" i="0" u="none" strike="noStrike" cap="none">
                <a:solidFill>
                  <a:schemeClr val="dk1"/>
                </a:solidFill>
                <a:latin typeface="Roboto"/>
                <a:ea typeface="Roboto"/>
                <a:cs typeface="Roboto"/>
                <a:sym typeface="Roboto"/>
              </a:defRPr>
            </a:lvl9pPr>
          </a:lstStyle>
          <a:p>
            <a:endParaRPr/>
          </a:p>
        </p:txBody>
      </p:sp>
      <p:sp>
        <p:nvSpPr>
          <p:cNvPr id="421" name="Google Shape;421;p51"/>
          <p:cNvSpPr txBox="1">
            <a:spLocks noGrp="1"/>
          </p:cNvSpPr>
          <p:nvPr>
            <p:ph type="subTitle" idx="2"/>
          </p:nvPr>
        </p:nvSpPr>
        <p:spPr>
          <a:xfrm>
            <a:off x="803850" y="3388521"/>
            <a:ext cx="7536300" cy="624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rgbClr val="FFFFFF"/>
              </a:buClr>
              <a:buSzPts val="1800"/>
              <a:buFont typeface="Roboto"/>
              <a:buNone/>
              <a:defRPr sz="1800" b="1" i="0" u="none" strike="noStrike" cap="none">
                <a:solidFill>
                  <a:srgbClr val="FFFFFF"/>
                </a:solidFill>
                <a:latin typeface="Roboto"/>
                <a:ea typeface="Roboto"/>
                <a:cs typeface="Roboto"/>
                <a:sym typeface="Roboto"/>
              </a:defRPr>
            </a:lvl1pPr>
            <a:lvl2pPr marR="0" lvl="1" algn="l" rtl="0">
              <a:lnSpc>
                <a:spcPct val="90000"/>
              </a:lnSpc>
              <a:spcBef>
                <a:spcPts val="800"/>
              </a:spcBef>
              <a:spcAft>
                <a:spcPts val="0"/>
              </a:spcAft>
              <a:buClr>
                <a:srgbClr val="2D8FE2"/>
              </a:buClr>
              <a:buSzPts val="1500"/>
              <a:buFont typeface="Roboto"/>
              <a:buNone/>
              <a:defRPr sz="1500" b="0" i="0" u="none" strike="noStrike" cap="none">
                <a:solidFill>
                  <a:srgbClr val="2D8FE2"/>
                </a:solidFill>
                <a:latin typeface="Roboto"/>
                <a:ea typeface="Roboto"/>
                <a:cs typeface="Roboto"/>
                <a:sym typeface="Roboto"/>
              </a:defRPr>
            </a:lvl2pPr>
            <a:lvl3pPr marR="0" lvl="2"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3pPr>
            <a:lvl4pPr marR="0" lvl="3"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4pPr>
            <a:lvl5pPr marR="0" lvl="4" algn="l" rtl="0">
              <a:lnSpc>
                <a:spcPct val="90000"/>
              </a:lnSpc>
              <a:spcBef>
                <a:spcPts val="800"/>
              </a:spcBef>
              <a:spcAft>
                <a:spcPts val="0"/>
              </a:spcAft>
              <a:buClr>
                <a:srgbClr val="2D8FE2"/>
              </a:buClr>
              <a:buSzPts val="1200"/>
              <a:buFont typeface="Roboto"/>
              <a:buNone/>
              <a:defRPr sz="1200" b="0" i="0" u="none" strike="noStrike" cap="none">
                <a:solidFill>
                  <a:srgbClr val="2D8FE2"/>
                </a:solidFill>
                <a:latin typeface="Roboto"/>
                <a:ea typeface="Roboto"/>
                <a:cs typeface="Roboto"/>
                <a:sym typeface="Roboto"/>
              </a:defRPr>
            </a:lvl5pPr>
            <a:lvl6pPr marR="0" lvl="5"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6pPr>
            <a:lvl7pPr marR="0" lvl="6"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7pPr>
            <a:lvl8pPr marR="0" lvl="7"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8pPr>
            <a:lvl9pPr marR="0" lvl="8" algn="l" rtl="0">
              <a:lnSpc>
                <a:spcPct val="90000"/>
              </a:lnSpc>
              <a:spcBef>
                <a:spcPts val="800"/>
              </a:spcBef>
              <a:spcAft>
                <a:spcPts val="0"/>
              </a:spcAft>
              <a:buClr>
                <a:srgbClr val="2D8FE2"/>
              </a:buClr>
              <a:buSzPts val="1400"/>
              <a:buFont typeface="Roboto"/>
              <a:buNone/>
              <a:defRPr sz="1400" b="0" i="0" u="none" strike="noStrike" cap="none">
                <a:solidFill>
                  <a:srgbClr val="2D8FE2"/>
                </a:solidFill>
                <a:latin typeface="Roboto"/>
                <a:ea typeface="Roboto"/>
                <a:cs typeface="Roboto"/>
                <a:sym typeface="Roboto"/>
              </a:defRPr>
            </a:lvl9pPr>
          </a:lstStyle>
          <a:p>
            <a:endParaRPr/>
          </a:p>
        </p:txBody>
      </p:sp>
      <p:pic>
        <p:nvPicPr>
          <p:cNvPr id="422" name="Google Shape;422;p51"/>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sp>
        <p:nvSpPr>
          <p:cNvPr id="423" name="Google Shape;423;p51"/>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424" name="Google Shape;424;p51"/>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57" y="258075"/>
            <a:ext cx="295276" cy="334933"/>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mage 1">
  <p:cSld name="Image 1">
    <p:spTree>
      <p:nvGrpSpPr>
        <p:cNvPr id="1" name="Shape 425"/>
        <p:cNvGrpSpPr/>
        <p:nvPr/>
      </p:nvGrpSpPr>
      <p:grpSpPr>
        <a:xfrm>
          <a:off x="0" y="0"/>
          <a:ext cx="0" cy="0"/>
          <a:chOff x="0" y="0"/>
          <a:chExt cx="0" cy="0"/>
        </a:xfrm>
      </p:grpSpPr>
      <p:sp>
        <p:nvSpPr>
          <p:cNvPr id="426" name="Google Shape;426;p52"/>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52"/>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28" name="Google Shape;428;p52"/>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29" name="Google Shape;429;p52"/>
          <p:cNvSpPr/>
          <p:nvPr/>
        </p:nvSpPr>
        <p:spPr>
          <a:xfrm>
            <a:off x="4579200" y="822638"/>
            <a:ext cx="3593100" cy="36024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30" name="Google Shape;430;p52"/>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431" name="Google Shape;431;p52"/>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432" name="Google Shape;432;p52"/>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Image 2">
  <p:cSld name="Image 2">
    <p:spTree>
      <p:nvGrpSpPr>
        <p:cNvPr id="1" name="Shape 433"/>
        <p:cNvGrpSpPr/>
        <p:nvPr/>
      </p:nvGrpSpPr>
      <p:grpSpPr>
        <a:xfrm>
          <a:off x="0" y="0"/>
          <a:ext cx="0" cy="0"/>
          <a:chOff x="0" y="0"/>
          <a:chExt cx="0" cy="0"/>
        </a:xfrm>
      </p:grpSpPr>
      <p:sp>
        <p:nvSpPr>
          <p:cNvPr id="434" name="Google Shape;434;p53"/>
          <p:cNvSpPr txBox="1">
            <a:spLocks noGrp="1"/>
          </p:cNvSpPr>
          <p:nvPr>
            <p:ph type="title"/>
          </p:nvPr>
        </p:nvSpPr>
        <p:spPr>
          <a:xfrm>
            <a:off x="5909950" y="768100"/>
            <a:ext cx="28719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000000"/>
                </a:solidFill>
                <a:latin typeface="Arial"/>
                <a:ea typeface="Arial"/>
                <a:cs typeface="Arial"/>
                <a:sym typeface="Arial"/>
              </a:defRPr>
            </a:lvl9pPr>
          </a:lstStyle>
          <a:p>
            <a:endParaRPr/>
          </a:p>
        </p:txBody>
      </p:sp>
      <p:sp>
        <p:nvSpPr>
          <p:cNvPr id="435" name="Google Shape;435;p53"/>
          <p:cNvSpPr txBox="1">
            <a:spLocks noGrp="1"/>
          </p:cNvSpPr>
          <p:nvPr>
            <p:ph type="subTitle" idx="1"/>
          </p:nvPr>
        </p:nvSpPr>
        <p:spPr>
          <a:xfrm>
            <a:off x="5909950" y="2699000"/>
            <a:ext cx="2871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36" name="Google Shape;436;p53"/>
          <p:cNvSpPr/>
          <p:nvPr/>
        </p:nvSpPr>
        <p:spPr>
          <a:xfrm>
            <a:off x="0"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437" name="Google Shape;437;p5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pic>
        <p:nvPicPr>
          <p:cNvPr id="438" name="Google Shape;438;p53"/>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439" name="Google Shape;439;p53"/>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Image 3">
  <p:cSld name="Image 3">
    <p:spTree>
      <p:nvGrpSpPr>
        <p:cNvPr id="1" name="Shape 440"/>
        <p:cNvGrpSpPr/>
        <p:nvPr/>
      </p:nvGrpSpPr>
      <p:grpSpPr>
        <a:xfrm>
          <a:off x="0" y="0"/>
          <a:ext cx="0" cy="0"/>
          <a:chOff x="0" y="0"/>
          <a:chExt cx="0" cy="0"/>
        </a:xfrm>
      </p:grpSpPr>
      <p:sp>
        <p:nvSpPr>
          <p:cNvPr id="441" name="Google Shape;441;p54"/>
          <p:cNvSpPr txBox="1">
            <a:spLocks noGrp="1"/>
          </p:cNvSpPr>
          <p:nvPr>
            <p:ph type="title"/>
          </p:nvPr>
        </p:nvSpPr>
        <p:spPr>
          <a:xfrm>
            <a:off x="306619"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42" name="Google Shape;442;p54"/>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sp>
        <p:nvSpPr>
          <p:cNvPr id="443" name="Google Shape;443;p54"/>
          <p:cNvSpPr/>
          <p:nvPr/>
        </p:nvSpPr>
        <p:spPr>
          <a:xfrm>
            <a:off x="3668531" y="0"/>
            <a:ext cx="5496600" cy="5143500"/>
          </a:xfrm>
          <a:prstGeom prst="rect">
            <a:avLst/>
          </a:prstGeom>
          <a:solidFill>
            <a:srgbClr val="E3E7F0"/>
          </a:solidFill>
          <a:ln w="9525" cap="flat" cmpd="sng">
            <a:solidFill>
              <a:srgbClr val="F2F0EE"/>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44" name="Google Shape;444;p54"/>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445" name="Google Shape;445;p54"/>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375344" y="258064"/>
            <a:ext cx="295275" cy="336003"/>
          </a:xfrm>
          <a:prstGeom prst="rect">
            <a:avLst/>
          </a:prstGeom>
          <a:noFill/>
          <a:ln>
            <a:noFill/>
          </a:ln>
        </p:spPr>
      </p:pic>
      <p:pic>
        <p:nvPicPr>
          <p:cNvPr id="446" name="Google Shape;446;p5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47"/>
        <p:cNvGrpSpPr/>
        <p:nvPr/>
      </p:nvGrpSpPr>
      <p:grpSpPr>
        <a:xfrm>
          <a:off x="0" y="0"/>
          <a:ext cx="0" cy="0"/>
          <a:chOff x="0" y="0"/>
          <a:chExt cx="0" cy="0"/>
        </a:xfrm>
      </p:grpSpPr>
      <p:sp>
        <p:nvSpPr>
          <p:cNvPr id="448" name="Google Shape;448;p55"/>
          <p:cNvSpPr txBox="1"/>
          <p:nvPr/>
        </p:nvSpPr>
        <p:spPr>
          <a:xfrm>
            <a:off x="813425" y="4853400"/>
            <a:ext cx="2660400" cy="2901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ue Box (Blank)">
  <p:cSld name="Blue Bar-Left">
    <p:spTree>
      <p:nvGrpSpPr>
        <p:cNvPr id="1" name="Shape 449"/>
        <p:cNvGrpSpPr/>
        <p:nvPr/>
      </p:nvGrpSpPr>
      <p:grpSpPr>
        <a:xfrm>
          <a:off x="0" y="0"/>
          <a:ext cx="0" cy="0"/>
          <a:chOff x="0" y="0"/>
          <a:chExt cx="0" cy="0"/>
        </a:xfrm>
      </p:grpSpPr>
      <p:sp>
        <p:nvSpPr>
          <p:cNvPr id="450" name="Google Shape;450;p56"/>
          <p:cNvSpPr/>
          <p:nvPr/>
        </p:nvSpPr>
        <p:spPr>
          <a:xfrm flipH="1">
            <a:off x="-129" y="-1"/>
            <a:ext cx="37557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51" name="Google Shape;451;p56"/>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pic>
        <p:nvPicPr>
          <p:cNvPr id="452" name="Google Shape;452;p56"/>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453" name="Google Shape;453;p56"/>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FFFFFF"/>
                </a:solidFill>
                <a:latin typeface="Roboto"/>
                <a:ea typeface="Roboto"/>
                <a:cs typeface="Roboto"/>
                <a:sym typeface="Roboto"/>
              </a:rPr>
              <a:t>Confidential.</a:t>
            </a:r>
            <a:r>
              <a:rPr lang="en" sz="600">
                <a:solidFill>
                  <a:srgbClr val="FFFFFF"/>
                </a:solidFill>
                <a:latin typeface="Roboto"/>
                <a:ea typeface="Roboto"/>
                <a:cs typeface="Roboto"/>
                <a:sym typeface="Roboto"/>
              </a:rPr>
              <a:t> ©2020 DataRobot, Inc. – All rights reserved</a:t>
            </a:r>
            <a:endParaRPr sz="600">
              <a:solidFill>
                <a:srgbClr val="FFFFFF"/>
              </a:solidFill>
              <a:latin typeface="Roboto"/>
              <a:ea typeface="Roboto"/>
              <a:cs typeface="Roboto"/>
              <a:sym typeface="Roboto"/>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Blue Gray Box (Blank)">
  <p:cSld name="Grey Bar-Left">
    <p:spTree>
      <p:nvGrpSpPr>
        <p:cNvPr id="1" name="Shape 454"/>
        <p:cNvGrpSpPr/>
        <p:nvPr/>
      </p:nvGrpSpPr>
      <p:grpSpPr>
        <a:xfrm>
          <a:off x="0" y="0"/>
          <a:ext cx="0" cy="0"/>
          <a:chOff x="0" y="0"/>
          <a:chExt cx="0" cy="0"/>
        </a:xfrm>
      </p:grpSpPr>
      <p:sp>
        <p:nvSpPr>
          <p:cNvPr id="455" name="Google Shape;455;p57"/>
          <p:cNvSpPr/>
          <p:nvPr/>
        </p:nvSpPr>
        <p:spPr>
          <a:xfrm flipH="1">
            <a:off x="-129" y="-1"/>
            <a:ext cx="3755700" cy="5143500"/>
          </a:xfrm>
          <a:prstGeom prst="rect">
            <a:avLst/>
          </a:prstGeom>
          <a:solidFill>
            <a:srgbClr val="53718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56" name="Google Shape;456;p5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pic>
        <p:nvPicPr>
          <p:cNvPr id="457" name="Google Shape;457;p57"/>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458" name="Google Shape;458;p57"/>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FFFFFF"/>
                </a:solidFill>
                <a:latin typeface="Roboto"/>
                <a:ea typeface="Roboto"/>
                <a:cs typeface="Roboto"/>
                <a:sym typeface="Roboto"/>
              </a:rPr>
              <a:t>Confidential.</a:t>
            </a:r>
            <a:r>
              <a:rPr lang="en" sz="600">
                <a:solidFill>
                  <a:srgbClr val="FFFFFF"/>
                </a:solidFill>
                <a:latin typeface="Roboto"/>
                <a:ea typeface="Roboto"/>
                <a:cs typeface="Roboto"/>
                <a:sym typeface="Roboto"/>
              </a:rPr>
              <a:t> ©2020 DataRobot, Inc. – All rights reserved</a:t>
            </a:r>
            <a:endParaRPr sz="600">
              <a:solidFill>
                <a:srgbClr val="FFFFFF"/>
              </a:solidFill>
              <a:latin typeface="Roboto"/>
              <a:ea typeface="Roboto"/>
              <a:cs typeface="Roboto"/>
              <a:sym typeface="Roboto"/>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Black Box (Blank)">
  <p:cSld name="Black Bar-Left">
    <p:spTree>
      <p:nvGrpSpPr>
        <p:cNvPr id="1" name="Shape 459"/>
        <p:cNvGrpSpPr/>
        <p:nvPr/>
      </p:nvGrpSpPr>
      <p:grpSpPr>
        <a:xfrm>
          <a:off x="0" y="0"/>
          <a:ext cx="0" cy="0"/>
          <a:chOff x="0" y="0"/>
          <a:chExt cx="0" cy="0"/>
        </a:xfrm>
      </p:grpSpPr>
      <p:sp>
        <p:nvSpPr>
          <p:cNvPr id="460" name="Google Shape;460;p58"/>
          <p:cNvSpPr/>
          <p:nvPr/>
        </p:nvSpPr>
        <p:spPr>
          <a:xfrm flipH="1">
            <a:off x="-129" y="-1"/>
            <a:ext cx="3755700" cy="5143500"/>
          </a:xfrm>
          <a:prstGeom prst="rect">
            <a:avLst/>
          </a:prstGeom>
          <a:solidFill>
            <a:srgbClr val="0A0A0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61" name="Google Shape;461;p58"/>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pic>
        <p:nvPicPr>
          <p:cNvPr id="462" name="Google Shape;462;p58"/>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463" name="Google Shape;463;p58"/>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White Box (Blank)">
  <p:cSld name="White Bar-Left">
    <p:spTree>
      <p:nvGrpSpPr>
        <p:cNvPr id="1" name="Shape 464"/>
        <p:cNvGrpSpPr/>
        <p:nvPr/>
      </p:nvGrpSpPr>
      <p:grpSpPr>
        <a:xfrm>
          <a:off x="0" y="0"/>
          <a:ext cx="0" cy="0"/>
          <a:chOff x="0" y="0"/>
          <a:chExt cx="0" cy="0"/>
        </a:xfrm>
      </p:grpSpPr>
      <p:sp>
        <p:nvSpPr>
          <p:cNvPr id="465" name="Google Shape;465;p59"/>
          <p:cNvSpPr/>
          <p:nvPr/>
        </p:nvSpPr>
        <p:spPr>
          <a:xfrm flipH="1">
            <a:off x="3755700" y="0"/>
            <a:ext cx="5388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66" name="Google Shape;466;p59"/>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467" name="Google Shape;467;p59"/>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pic>
        <p:nvPicPr>
          <p:cNvPr id="468" name="Google Shape;468;p59"/>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8486457" y="258075"/>
            <a:ext cx="295276" cy="33493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White Line (Blank)">
  <p:cSld name="White Line-Left">
    <p:spTree>
      <p:nvGrpSpPr>
        <p:cNvPr id="1" name="Shape 469"/>
        <p:cNvGrpSpPr/>
        <p:nvPr/>
      </p:nvGrpSpPr>
      <p:grpSpPr>
        <a:xfrm>
          <a:off x="0" y="0"/>
          <a:ext cx="0" cy="0"/>
          <a:chOff x="0" y="0"/>
          <a:chExt cx="0" cy="0"/>
        </a:xfrm>
      </p:grpSpPr>
      <p:cxnSp>
        <p:nvCxnSpPr>
          <p:cNvPr id="470" name="Google Shape;470;p60"/>
          <p:cNvCxnSpPr/>
          <p:nvPr/>
        </p:nvCxnSpPr>
        <p:spPr>
          <a:xfrm>
            <a:off x="3755571" y="0"/>
            <a:ext cx="0" cy="5143500"/>
          </a:xfrm>
          <a:prstGeom prst="straightConnector1">
            <a:avLst/>
          </a:prstGeom>
          <a:noFill/>
          <a:ln w="12700" cap="flat" cmpd="sng">
            <a:solidFill>
              <a:srgbClr val="7F8FA4"/>
            </a:solidFill>
            <a:prstDash val="solid"/>
            <a:miter lim="800000"/>
            <a:headEnd type="none" w="sm" len="sm"/>
            <a:tailEnd type="none" w="sm" len="sm"/>
          </a:ln>
        </p:spPr>
      </p:cxnSp>
      <p:sp>
        <p:nvSpPr>
          <p:cNvPr id="471" name="Google Shape;471;p60"/>
          <p:cNvSpPr txBox="1">
            <a:spLocks noGrp="1"/>
          </p:cNvSpPr>
          <p:nvPr>
            <p:ph type="title"/>
          </p:nvPr>
        </p:nvSpPr>
        <p:spPr>
          <a:xfrm>
            <a:off x="320040" y="768096"/>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SzPts val="3300"/>
              <a:buFont typeface="Roboto"/>
              <a:buNone/>
              <a:defRPr sz="24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472" name="Google Shape;472;p60"/>
          <p:cNvSpPr txBox="1">
            <a:spLocks noGrp="1"/>
          </p:cNvSpPr>
          <p:nvPr>
            <p:ph type="subTitle" idx="1"/>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Font typeface="Roboto"/>
              <a:buNone/>
              <a:defRPr sz="1200" b="0" i="0" u="none" strike="noStrike" cap="none">
                <a:solidFill>
                  <a:srgbClr val="7F7F7F"/>
                </a:solidFill>
                <a:latin typeface="Roboto"/>
                <a:ea typeface="Roboto"/>
                <a:cs typeface="Roboto"/>
                <a:sym typeface="Roboto"/>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rgbClr val="7F7F7F"/>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rgbClr val="7F7F7F"/>
                </a:solidFill>
                <a:latin typeface="Roboto"/>
                <a:ea typeface="Roboto"/>
                <a:cs typeface="Roboto"/>
                <a:sym typeface="Roboto"/>
              </a:defRPr>
            </a:lvl9pPr>
          </a:lstStyle>
          <a:p>
            <a:endParaRPr/>
          </a:p>
        </p:txBody>
      </p:sp>
      <p:pic>
        <p:nvPicPr>
          <p:cNvPr id="473" name="Google Shape;473;p60"/>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474" name="Google Shape;474;p60"/>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475" name="Google Shape;475;p60"/>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9AD4C"/>
          </p15:clr>
        </p15:guide>
        <p15:guide id="2" pos="2880">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 2 Column (Blue Line) ">
  <p:cSld name="Plain Slide 1_1">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47" name="Google Shape;47;p7"/>
          <p:cNvSpPr txBox="1">
            <a:spLocks noGrp="1"/>
          </p:cNvSpPr>
          <p:nvPr>
            <p:ph type="body" idx="1"/>
          </p:nvPr>
        </p:nvSpPr>
        <p:spPr>
          <a:xfrm>
            <a:off x="228600"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Roboto"/>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3pPr>
            <a:lvl4pPr marL="1828800" marR="0" lvl="3"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4pPr>
            <a:lvl5pPr marL="2286000" marR="0" lvl="4"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5pPr>
            <a:lvl6pPr marL="2743200" marR="0" lvl="5"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6pPr>
            <a:lvl7pPr marL="3200400" marR="0" lvl="6"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7pPr>
            <a:lvl8pPr marL="3657600" marR="0" lvl="7"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8pPr>
            <a:lvl9pPr marL="4114800" marR="0" lvl="8"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9pPr>
          </a:lstStyle>
          <a:p>
            <a:endParaRPr/>
          </a:p>
        </p:txBody>
      </p:sp>
      <p:sp>
        <p:nvSpPr>
          <p:cNvPr id="48" name="Google Shape;48;p7"/>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9" name="Google Shape;49;p7"/>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50" name="Google Shape;50;p7"/>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b="1">
              <a:solidFill>
                <a:srgbClr val="7F8FA4"/>
              </a:solidFill>
              <a:latin typeface="Roboto"/>
              <a:ea typeface="Roboto"/>
              <a:cs typeface="Roboto"/>
              <a:sym typeface="Roboto"/>
            </a:endParaRPr>
          </a:p>
        </p:txBody>
      </p:sp>
      <p:sp>
        <p:nvSpPr>
          <p:cNvPr id="51" name="Google Shape;51;p7"/>
          <p:cNvSpPr txBox="1">
            <a:spLocks noGrp="1"/>
          </p:cNvSpPr>
          <p:nvPr>
            <p:ph type="body" idx="2"/>
          </p:nvPr>
        </p:nvSpPr>
        <p:spPr>
          <a:xfrm>
            <a:off x="4258225" y="1005850"/>
            <a:ext cx="38208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Roboto"/>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3pPr>
            <a:lvl4pPr marL="1828800" marR="0" lvl="3"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4pPr>
            <a:lvl5pPr marL="2286000" marR="0" lvl="4"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5pPr>
            <a:lvl6pPr marL="2743200" marR="0" lvl="5"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6pPr>
            <a:lvl7pPr marL="3200400" marR="0" lvl="6"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7pPr>
            <a:lvl8pPr marL="3657600" marR="0" lvl="7"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8pPr>
            <a:lvl9pPr marL="4114800" marR="0" lvl="8"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9pPr>
          </a:lstStyle>
          <a:p>
            <a:endParaRPr/>
          </a:p>
        </p:txBody>
      </p:sp>
      <p:pic>
        <p:nvPicPr>
          <p:cNvPr id="52" name="Google Shape;52;p7"/>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lide (Option 2)" type="title">
  <p:cSld name="TITLE">
    <p:spTree>
      <p:nvGrpSpPr>
        <p:cNvPr id="1" name="Shape 476"/>
        <p:cNvGrpSpPr/>
        <p:nvPr/>
      </p:nvGrpSpPr>
      <p:grpSpPr>
        <a:xfrm>
          <a:off x="0" y="0"/>
          <a:ext cx="0" cy="0"/>
          <a:chOff x="0" y="0"/>
          <a:chExt cx="0" cy="0"/>
        </a:xfrm>
      </p:grpSpPr>
      <p:sp>
        <p:nvSpPr>
          <p:cNvPr id="477" name="Google Shape;477;p6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78" name="Google Shape;478;p6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2D8FE2"/>
              </a:buClr>
              <a:buSzPts val="2800"/>
              <a:buNone/>
              <a:defRPr sz="2800" b="0">
                <a:solidFill>
                  <a:srgbClr val="2D8FE2"/>
                </a:solidFill>
              </a:defRPr>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pic>
        <p:nvPicPr>
          <p:cNvPr id="479" name="Google Shape;479;p61"/>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480" name="Google Shape;480;p61"/>
          <p:cNvSpPr/>
          <p:nvPr/>
        </p:nvSpPr>
        <p:spPr>
          <a:xfrm>
            <a:off x="6550" y="4861750"/>
            <a:ext cx="2889600" cy="281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1"/>
          <p:cNvSpPr txBox="1"/>
          <p:nvPr/>
        </p:nvSpPr>
        <p:spPr>
          <a:xfrm>
            <a:off x="6178952" y="4624771"/>
            <a:ext cx="2660400" cy="325800"/>
          </a:xfrm>
          <a:prstGeom prst="rect">
            <a:avLst/>
          </a:prstGeom>
          <a:noFill/>
          <a:ln>
            <a:noFill/>
          </a:ln>
        </p:spPr>
        <p:txBody>
          <a:bodyPr spcFirstLastPara="1" wrap="square" lIns="68575" tIns="68575" rIns="68575" bIns="68575" anchor="b" anchorCtr="0">
            <a:noAutofit/>
          </a:bodyPr>
          <a:lstStyle/>
          <a:p>
            <a:pPr marL="0" lvl="0" indent="0" algn="r" rtl="0">
              <a:spcBef>
                <a:spcPts val="0"/>
              </a:spcBef>
              <a:spcAft>
                <a:spcPts val="0"/>
              </a:spcAft>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482" name="Google Shape;482;p61"/>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262600" y="4672085"/>
            <a:ext cx="1642400" cy="22994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 3 Column (Blue Line)">
  <p:cSld name="Plain Slide 1_1_1">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55" name="Google Shape;55;p8"/>
          <p:cNvSpPr txBox="1">
            <a:spLocks noGrp="1"/>
          </p:cNvSpPr>
          <p:nvPr>
            <p:ph type="body" idx="1"/>
          </p:nvPr>
        </p:nvSpPr>
        <p:spPr>
          <a:xfrm>
            <a:off x="228600"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Roboto"/>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3pPr>
            <a:lvl4pPr marL="1828800" marR="0" lvl="3"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4pPr>
            <a:lvl5pPr marL="2286000" marR="0" lvl="4"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5pPr>
            <a:lvl6pPr marL="2743200" marR="0" lvl="5"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6pPr>
            <a:lvl7pPr marL="3200400" marR="0" lvl="6"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7pPr>
            <a:lvl8pPr marL="3657600" marR="0" lvl="7"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8pPr>
            <a:lvl9pPr marL="4114800" marR="0" lvl="8"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9pPr>
          </a:lstStyle>
          <a:p>
            <a:endParaRPr/>
          </a:p>
        </p:txBody>
      </p:sp>
      <p:sp>
        <p:nvSpPr>
          <p:cNvPr id="56" name="Google Shape;56;p8"/>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8"/>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58" name="Google Shape;58;p8"/>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sp>
        <p:nvSpPr>
          <p:cNvPr id="59" name="Google Shape;59;p8"/>
          <p:cNvSpPr txBox="1">
            <a:spLocks noGrp="1"/>
          </p:cNvSpPr>
          <p:nvPr>
            <p:ph type="body" idx="2"/>
          </p:nvPr>
        </p:nvSpPr>
        <p:spPr>
          <a:xfrm>
            <a:off x="3079678"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Roboto"/>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3pPr>
            <a:lvl4pPr marL="1828800" marR="0" lvl="3"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4pPr>
            <a:lvl5pPr marL="2286000" marR="0" lvl="4"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5pPr>
            <a:lvl6pPr marL="2743200" marR="0" lvl="5"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6pPr>
            <a:lvl7pPr marL="3200400" marR="0" lvl="6"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7pPr>
            <a:lvl8pPr marL="3657600" marR="0" lvl="7"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8pPr>
            <a:lvl9pPr marL="4114800" marR="0" lvl="8"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9pPr>
          </a:lstStyle>
          <a:p>
            <a:endParaRPr/>
          </a:p>
        </p:txBody>
      </p:sp>
      <p:sp>
        <p:nvSpPr>
          <p:cNvPr id="60" name="Google Shape;60;p8"/>
          <p:cNvSpPr txBox="1">
            <a:spLocks noGrp="1"/>
          </p:cNvSpPr>
          <p:nvPr>
            <p:ph type="body" idx="3"/>
          </p:nvPr>
        </p:nvSpPr>
        <p:spPr>
          <a:xfrm>
            <a:off x="5930757" y="1005850"/>
            <a:ext cx="28509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Roboto"/>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3pPr>
            <a:lvl4pPr marL="1828800" marR="0" lvl="3"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4pPr>
            <a:lvl5pPr marL="2286000" marR="0" lvl="4"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5pPr>
            <a:lvl6pPr marL="2743200" marR="0" lvl="5"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6pPr>
            <a:lvl7pPr marL="3200400" marR="0" lvl="6"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7pPr>
            <a:lvl8pPr marL="3657600" marR="0" lvl="7"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8pPr>
            <a:lvl9pPr marL="4114800" marR="0" lvl="8"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9pPr>
          </a:lstStyle>
          <a:p>
            <a:endParaRPr/>
          </a:p>
        </p:txBody>
      </p:sp>
      <p:pic>
        <p:nvPicPr>
          <p:cNvPr id="61" name="Google Shape;61;p8"/>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Main (Blue Line) Quads">
  <p:cSld name="Plain Slide 2">
    <p:spTree>
      <p:nvGrpSpPr>
        <p:cNvPr id="1" name="Shape 62"/>
        <p:cNvGrpSpPr/>
        <p:nvPr/>
      </p:nvGrpSpPr>
      <p:grpSpPr>
        <a:xfrm>
          <a:off x="0" y="0"/>
          <a:ext cx="0" cy="0"/>
          <a:chOff x="0" y="0"/>
          <a:chExt cx="0" cy="0"/>
        </a:xfrm>
      </p:grpSpPr>
      <p:sp>
        <p:nvSpPr>
          <p:cNvPr id="63" name="Google Shape;63;p9"/>
          <p:cNvSpPr txBox="1">
            <a:spLocks noGrp="1"/>
          </p:cNvSpPr>
          <p:nvPr>
            <p:ph type="body" idx="1"/>
          </p:nvPr>
        </p:nvSpPr>
        <p:spPr>
          <a:xfrm>
            <a:off x="228600"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Roboto"/>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3pPr>
            <a:lvl4pPr marL="1828800" marR="0" lvl="3"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4pPr>
            <a:lvl5pPr marL="2286000" marR="0" lvl="4"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5pPr>
            <a:lvl6pPr marL="2743200" marR="0" lvl="5"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6pPr>
            <a:lvl7pPr marL="3200400" marR="0" lvl="6"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7pPr>
            <a:lvl8pPr marL="3657600" marR="0" lvl="7"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8pPr>
            <a:lvl9pPr marL="4114800" marR="0" lvl="8"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9pPr>
          </a:lstStyle>
          <a:p>
            <a:endParaRPr/>
          </a:p>
        </p:txBody>
      </p:sp>
      <p:sp>
        <p:nvSpPr>
          <p:cNvPr id="64" name="Google Shape;64;p9"/>
          <p:cNvSpPr txBox="1">
            <a:spLocks noGrp="1"/>
          </p:cNvSpPr>
          <p:nvPr>
            <p:ph type="body" idx="2"/>
          </p:nvPr>
        </p:nvSpPr>
        <p:spPr>
          <a:xfrm>
            <a:off x="4412869" y="1001644"/>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Roboto"/>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3pPr>
            <a:lvl4pPr marL="1828800" marR="0" lvl="3"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4pPr>
            <a:lvl5pPr marL="2286000" marR="0" lvl="4"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5pPr>
            <a:lvl6pPr marL="2743200" marR="0" lvl="5"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6pPr>
            <a:lvl7pPr marL="3200400" marR="0" lvl="6"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7pPr>
            <a:lvl8pPr marL="3657600" marR="0" lvl="7"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8pPr>
            <a:lvl9pPr marL="4114800" marR="0" lvl="8"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9pPr>
          </a:lstStyle>
          <a:p>
            <a:endParaRPr/>
          </a:p>
        </p:txBody>
      </p:sp>
      <p:sp>
        <p:nvSpPr>
          <p:cNvPr id="65" name="Google Shape;65;p9"/>
          <p:cNvSpPr txBox="1">
            <a:spLocks noGrp="1"/>
          </p:cNvSpPr>
          <p:nvPr>
            <p:ph type="body" idx="3"/>
          </p:nvPr>
        </p:nvSpPr>
        <p:spPr>
          <a:xfrm>
            <a:off x="228600"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Roboto"/>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3pPr>
            <a:lvl4pPr marL="1828800" marR="0" lvl="3"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4pPr>
            <a:lvl5pPr marL="2286000" marR="0" lvl="4"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5pPr>
            <a:lvl6pPr marL="2743200" marR="0" lvl="5"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6pPr>
            <a:lvl7pPr marL="3200400" marR="0" lvl="6"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7pPr>
            <a:lvl8pPr marL="3657600" marR="0" lvl="7"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8pPr>
            <a:lvl9pPr marL="4114800" marR="0" lvl="8"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9pPr>
          </a:lstStyle>
          <a:p>
            <a:endParaRPr/>
          </a:p>
        </p:txBody>
      </p:sp>
      <p:sp>
        <p:nvSpPr>
          <p:cNvPr id="66" name="Google Shape;66;p9"/>
          <p:cNvSpPr txBox="1">
            <a:spLocks noGrp="1"/>
          </p:cNvSpPr>
          <p:nvPr>
            <p:ph type="body" idx="4"/>
          </p:nvPr>
        </p:nvSpPr>
        <p:spPr>
          <a:xfrm>
            <a:off x="4412869" y="3084975"/>
            <a:ext cx="3469500" cy="16872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Roboto"/>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Roboto"/>
              <a:buChar char="•"/>
              <a:defRPr sz="150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3pPr>
            <a:lvl4pPr marL="1828800" marR="0" lvl="3" indent="-304800" algn="l" rtl="0">
              <a:lnSpc>
                <a:spcPct val="90000"/>
              </a:lnSpc>
              <a:spcBef>
                <a:spcPts val="400"/>
              </a:spcBef>
              <a:spcAft>
                <a:spcPts val="0"/>
              </a:spcAft>
              <a:buClr>
                <a:schemeClr val="lt2"/>
              </a:buClr>
              <a:buSzPts val="1200"/>
              <a:buFont typeface="Roboto"/>
              <a:buChar char="•"/>
              <a:defRPr sz="1200" b="0" i="0" u="none" strike="noStrike" cap="none">
                <a:solidFill>
                  <a:srgbClr val="7F7F7F"/>
                </a:solidFill>
                <a:latin typeface="Roboto"/>
                <a:ea typeface="Roboto"/>
                <a:cs typeface="Roboto"/>
                <a:sym typeface="Roboto"/>
              </a:defRPr>
            </a:lvl4pPr>
            <a:lvl5pPr marL="2286000" marR="0" lvl="4"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5pPr>
            <a:lvl6pPr marL="2743200" marR="0" lvl="5"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6pPr>
            <a:lvl7pPr marL="3200400" marR="0" lvl="6"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7pPr>
            <a:lvl8pPr marL="3657600" marR="0" lvl="7"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8pPr>
            <a:lvl9pPr marL="4114800" marR="0" lvl="8" indent="-304800" algn="l" rtl="0">
              <a:lnSpc>
                <a:spcPct val="90000"/>
              </a:lnSpc>
              <a:spcBef>
                <a:spcPts val="400"/>
              </a:spcBef>
              <a:spcAft>
                <a:spcPts val="0"/>
              </a:spcAft>
              <a:buClr>
                <a:srgbClr val="7F7F7F"/>
              </a:buClr>
              <a:buSzPts val="1200"/>
              <a:buFont typeface="Roboto"/>
              <a:buChar char="•"/>
              <a:defRPr b="0" i="0" u="none" strike="noStrike" cap="none">
                <a:solidFill>
                  <a:srgbClr val="7F7F7F"/>
                </a:solidFill>
                <a:latin typeface="Roboto"/>
                <a:ea typeface="Roboto"/>
                <a:cs typeface="Roboto"/>
                <a:sym typeface="Roboto"/>
              </a:defRPr>
            </a:lvl9pPr>
          </a:lstStyle>
          <a:p>
            <a:endParaRPr/>
          </a:p>
        </p:txBody>
      </p:sp>
      <p:sp>
        <p:nvSpPr>
          <p:cNvPr id="67" name="Google Shape;67;p9"/>
          <p:cNvSpPr txBox="1">
            <a:spLocks noGrp="1"/>
          </p:cNvSpPr>
          <p:nvPr>
            <p:ph type="title"/>
          </p:nvPr>
        </p:nvSpPr>
        <p:spPr>
          <a:xfrm>
            <a:off x="228600" y="137160"/>
            <a:ext cx="7530300" cy="5940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3300"/>
              <a:buFont typeface="Roboto"/>
              <a:buNone/>
              <a:defRPr sz="2900" b="1" i="0" u="none" strike="noStrike" cap="none">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3400" b="0" i="0" u="none" strike="noStrike" cap="none">
                <a:solidFill>
                  <a:schemeClr val="accent1"/>
                </a:solidFill>
                <a:latin typeface="Arial"/>
                <a:ea typeface="Arial"/>
                <a:cs typeface="Arial"/>
                <a:sym typeface="Arial"/>
              </a:defRPr>
            </a:lvl9pPr>
          </a:lstStyle>
          <a:p>
            <a:endParaRPr/>
          </a:p>
        </p:txBody>
      </p:sp>
      <p:sp>
        <p:nvSpPr>
          <p:cNvPr id="68" name="Google Shape;68;p9"/>
          <p:cNvSpPr/>
          <p:nvPr/>
        </p:nvSpPr>
        <p:spPr>
          <a:xfrm flipH="1">
            <a:off x="109" y="-1"/>
            <a:ext cx="771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9" name="Google Shape;69;p9"/>
          <p:cNvPicPr preferRelativeResize="0"/>
          <p:nvPr/>
        </p:nvPicPr>
        <p:blipFill>
          <a:blip r:embed="rId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70" name="Google Shape;70;p9"/>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©2020 DataRobot, Inc. – All rights reserved</a:t>
            </a:r>
            <a:endParaRPr sz="600">
              <a:solidFill>
                <a:srgbClr val="7F8FA4"/>
              </a:solidFill>
              <a:latin typeface="Roboto"/>
              <a:ea typeface="Roboto"/>
              <a:cs typeface="Roboto"/>
              <a:sym typeface="Roboto"/>
            </a:endParaRPr>
          </a:p>
        </p:txBody>
      </p:sp>
      <p:pic>
        <p:nvPicPr>
          <p:cNvPr id="71" name="Google Shape;71;p9"/>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ue Box (Text)">
  <p:cSld name="1_Blue Bar Text">
    <p:spTree>
      <p:nvGrpSpPr>
        <p:cNvPr id="1" name="Shape 72"/>
        <p:cNvGrpSpPr/>
        <p:nvPr/>
      </p:nvGrpSpPr>
      <p:grpSpPr>
        <a:xfrm>
          <a:off x="0" y="0"/>
          <a:ext cx="0" cy="0"/>
          <a:chOff x="0" y="0"/>
          <a:chExt cx="0" cy="0"/>
        </a:xfrm>
      </p:grpSpPr>
      <p:sp>
        <p:nvSpPr>
          <p:cNvPr id="73" name="Google Shape;73;p10"/>
          <p:cNvSpPr/>
          <p:nvPr/>
        </p:nvSpPr>
        <p:spPr>
          <a:xfrm>
            <a:off x="0" y="-1"/>
            <a:ext cx="3543300" cy="5143500"/>
          </a:xfrm>
          <a:prstGeom prst="rect">
            <a:avLst/>
          </a:prstGeom>
          <a:solidFill>
            <a:srgbClr val="2D8FE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74" name="Google Shape;74;p10"/>
          <p:cNvPicPr preferRelativeResize="0"/>
          <p:nvPr/>
        </p:nvPicPr>
        <p:blipFill rotWithShape="1">
          <a:blip r:embed="rId2">
            <a:alphaModFix/>
          </a:blip>
          <a:srcRect/>
          <a:stretch/>
        </p:blipFill>
        <p:spPr>
          <a:xfrm>
            <a:off x="8645275" y="142384"/>
            <a:ext cx="350920" cy="350920"/>
          </a:xfrm>
          <a:prstGeom prst="rect">
            <a:avLst/>
          </a:prstGeom>
          <a:noFill/>
          <a:ln>
            <a:noFill/>
          </a:ln>
        </p:spPr>
      </p:pic>
      <p:sp>
        <p:nvSpPr>
          <p:cNvPr id="75" name="Google Shape;75;p10"/>
          <p:cNvSpPr txBox="1">
            <a:spLocks noGrp="1"/>
          </p:cNvSpPr>
          <p:nvPr>
            <p:ph type="body" idx="1"/>
          </p:nvPr>
        </p:nvSpPr>
        <p:spPr>
          <a:xfrm>
            <a:off x="3743325" y="740664"/>
            <a:ext cx="4929300" cy="40578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chemeClr val="accent1"/>
              </a:buClr>
              <a:buSzPts val="1800"/>
              <a:buFont typeface="Arial"/>
              <a:buChar char="•"/>
              <a:defRPr sz="1800" b="1" i="0" u="none" strike="noStrike" cap="none">
                <a:solidFill>
                  <a:schemeClr val="dk1"/>
                </a:solidFill>
                <a:latin typeface="Roboto"/>
                <a:ea typeface="Roboto"/>
                <a:cs typeface="Roboto"/>
                <a:sym typeface="Roboto"/>
              </a:defRPr>
            </a:lvl1pPr>
            <a:lvl2pPr marL="914400" marR="0" lvl="1" indent="-323850" algn="l" rtl="0">
              <a:lnSpc>
                <a:spcPct val="90000"/>
              </a:lnSpc>
              <a:spcBef>
                <a:spcPts val="400"/>
              </a:spcBef>
              <a:spcAft>
                <a:spcPts val="0"/>
              </a:spcAft>
              <a:buClr>
                <a:srgbClr val="7F7F7F"/>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04800" algn="l" rtl="0">
              <a:lnSpc>
                <a:spcPct val="90000"/>
              </a:lnSpc>
              <a:spcBef>
                <a:spcPts val="400"/>
              </a:spcBef>
              <a:spcAft>
                <a:spcPts val="0"/>
              </a:spcAft>
              <a:buClr>
                <a:schemeClr val="lt2"/>
              </a:buClr>
              <a:buSzPts val="1200"/>
              <a:buFont typeface="Arial"/>
              <a:buChar char="•"/>
              <a:defRPr sz="1200" b="0" i="0" u="none" strike="noStrike" cap="none">
                <a:solidFill>
                  <a:srgbClr val="7F7F7F"/>
                </a:solidFill>
                <a:latin typeface="Arial"/>
                <a:ea typeface="Arial"/>
                <a:cs typeface="Arial"/>
                <a:sym typeface="Arial"/>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rgbClr val="7F7F7F"/>
                </a:solidFill>
                <a:latin typeface="Arial"/>
                <a:ea typeface="Arial"/>
                <a:cs typeface="Arial"/>
                <a:sym typeface="Arial"/>
              </a:defRPr>
            </a:lvl4pPr>
            <a:lvl5pPr marL="2286000" marR="0" lvl="4"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5pPr>
            <a:lvl6pPr marL="2743200" marR="0" lvl="5"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6pPr>
            <a:lvl7pPr marL="3200400" marR="0" lvl="6"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7pPr>
            <a:lvl8pPr marL="3657600" marR="0" lvl="7"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8pPr>
            <a:lvl9pPr marL="4114800" marR="0" lvl="8" indent="-304800" algn="l" rtl="0">
              <a:lnSpc>
                <a:spcPct val="90000"/>
              </a:lnSpc>
              <a:spcBef>
                <a:spcPts val="400"/>
              </a:spcBef>
              <a:spcAft>
                <a:spcPts val="0"/>
              </a:spcAft>
              <a:buClr>
                <a:srgbClr val="7F7F7F"/>
              </a:buClr>
              <a:buSzPts val="1200"/>
              <a:buFont typeface="Arial"/>
              <a:buChar char="•"/>
              <a:defRPr b="0" i="0" u="none" strike="noStrike" cap="none">
                <a:solidFill>
                  <a:srgbClr val="7F7F7F"/>
                </a:solidFill>
                <a:latin typeface="Arial"/>
                <a:ea typeface="Arial"/>
                <a:cs typeface="Arial"/>
                <a:sym typeface="Arial"/>
              </a:defRPr>
            </a:lvl9pPr>
          </a:lstStyle>
          <a:p>
            <a:endParaRPr/>
          </a:p>
        </p:txBody>
      </p:sp>
      <p:sp>
        <p:nvSpPr>
          <p:cNvPr id="76" name="Google Shape;76;p10"/>
          <p:cNvSpPr txBox="1">
            <a:spLocks noGrp="1"/>
          </p:cNvSpPr>
          <p:nvPr>
            <p:ph type="title"/>
          </p:nvPr>
        </p:nvSpPr>
        <p:spPr>
          <a:xfrm>
            <a:off x="306619" y="765600"/>
            <a:ext cx="2851800" cy="955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3300"/>
              <a:buFont typeface="Roboto"/>
              <a:buNone/>
              <a:defRPr sz="24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2400" b="0" i="0" u="none" strike="noStrike" cap="none">
                <a:solidFill>
                  <a:srgbClr val="FFFFFF"/>
                </a:solidFill>
                <a:latin typeface="Arial"/>
                <a:ea typeface="Arial"/>
                <a:cs typeface="Arial"/>
                <a:sym typeface="Arial"/>
              </a:defRPr>
            </a:lvl9pPr>
          </a:lstStyle>
          <a:p>
            <a:endParaRPr/>
          </a:p>
        </p:txBody>
      </p:sp>
      <p:sp>
        <p:nvSpPr>
          <p:cNvPr id="77" name="Google Shape;77;p10"/>
          <p:cNvSpPr txBox="1">
            <a:spLocks noGrp="1"/>
          </p:cNvSpPr>
          <p:nvPr>
            <p:ph type="subTitle" idx="2"/>
          </p:nvPr>
        </p:nvSpPr>
        <p:spPr>
          <a:xfrm>
            <a:off x="306619" y="2699006"/>
            <a:ext cx="2808900" cy="17736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accent1"/>
              </a:buClr>
              <a:buSzPts val="1800"/>
              <a:buNone/>
              <a:defRPr sz="1200" i="0" u="none" strike="noStrike" cap="none">
                <a:solidFill>
                  <a:srgbClr val="FFFFFF"/>
                </a:solidFill>
              </a:defRPr>
            </a:lvl1pPr>
            <a:lvl2pPr marR="0" lvl="1" algn="l" rtl="0">
              <a:lnSpc>
                <a:spcPct val="90000"/>
              </a:lnSpc>
              <a:spcBef>
                <a:spcPts val="800"/>
              </a:spcBef>
              <a:spcAft>
                <a:spcPts val="0"/>
              </a:spcAft>
              <a:buClr>
                <a:srgbClr val="7F7F7F"/>
              </a:buClr>
              <a:buSzPts val="1500"/>
              <a:buFont typeface="Roboto"/>
              <a:buNone/>
              <a:defRPr sz="1500" b="0" i="0" u="none" strike="noStrike" cap="none">
                <a:solidFill>
                  <a:schemeClr val="dk1"/>
                </a:solidFill>
                <a:latin typeface="Roboto"/>
                <a:ea typeface="Roboto"/>
                <a:cs typeface="Roboto"/>
                <a:sym typeface="Roboto"/>
              </a:defRPr>
            </a:lvl2pPr>
            <a:lvl3pPr marR="0" lvl="2"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3pPr>
            <a:lvl4pPr marR="0" lvl="3"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4pPr>
            <a:lvl5pPr marR="0" lvl="4" algn="l" rtl="0">
              <a:lnSpc>
                <a:spcPct val="90000"/>
              </a:lnSpc>
              <a:spcBef>
                <a:spcPts val="800"/>
              </a:spcBef>
              <a:spcAft>
                <a:spcPts val="0"/>
              </a:spcAft>
              <a:buClr>
                <a:schemeClr val="lt2"/>
              </a:buClr>
              <a:buSzPts val="1200"/>
              <a:buFont typeface="Roboto"/>
              <a:buNone/>
              <a:defRPr sz="1200" b="0" i="0" u="none" strike="noStrike" cap="none">
                <a:solidFill>
                  <a:srgbClr val="7F7F7F"/>
                </a:solidFill>
                <a:latin typeface="Roboto"/>
                <a:ea typeface="Roboto"/>
                <a:cs typeface="Roboto"/>
                <a:sym typeface="Roboto"/>
              </a:defRPr>
            </a:lvl5pPr>
            <a:lvl6pPr marR="0" lvl="5"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R="0" lvl="6"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R="0" lvl="7"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R="0" lvl="8" algn="l" rtl="0">
              <a:lnSpc>
                <a:spcPct val="90000"/>
              </a:lnSpc>
              <a:spcBef>
                <a:spcPts val="8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endParaRPr/>
          </a:p>
        </p:txBody>
      </p:sp>
      <p:pic>
        <p:nvPicPr>
          <p:cNvPr id="78" name="Google Shape;78;p10"/>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131540" y="4942706"/>
            <a:ext cx="657394" cy="93862"/>
          </a:xfrm>
          <a:prstGeom prst="rect">
            <a:avLst/>
          </a:prstGeom>
          <a:noFill/>
          <a:ln>
            <a:noFill/>
          </a:ln>
        </p:spPr>
      </p:pic>
      <p:pic>
        <p:nvPicPr>
          <p:cNvPr id="79" name="Google Shape;79;p10"/>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80" name="Google Shape;80;p10"/>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r>
              <a:rPr lang="en" sz="600" b="1">
                <a:solidFill>
                  <a:srgbClr val="FFFFFF"/>
                </a:solidFill>
                <a:latin typeface="Roboto"/>
                <a:ea typeface="Roboto"/>
                <a:cs typeface="Roboto"/>
                <a:sym typeface="Roboto"/>
              </a:rPr>
              <a:t>Confidential.</a:t>
            </a:r>
            <a:r>
              <a:rPr lang="en" sz="600">
                <a:solidFill>
                  <a:srgbClr val="FFFFFF"/>
                </a:solidFill>
                <a:latin typeface="Roboto"/>
                <a:ea typeface="Roboto"/>
                <a:cs typeface="Roboto"/>
                <a:sym typeface="Roboto"/>
              </a:rPr>
              <a:t> ©2020 DataRobot, Inc. – All rights reserved</a:t>
            </a:r>
            <a:endParaRPr sz="600">
              <a:solidFill>
                <a:srgbClr val="FFFFFF"/>
              </a:solidFill>
              <a:latin typeface="Roboto"/>
              <a:ea typeface="Roboto"/>
              <a:cs typeface="Roboto"/>
              <a:sym typeface="Roboto"/>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23232D"/>
              </a:buClr>
              <a:buSzPts val="3300"/>
              <a:buFont typeface="Roboto"/>
              <a:buNone/>
              <a:defRPr sz="3300" b="1" i="0" u="none" strike="noStrike" cap="none">
                <a:solidFill>
                  <a:srgbClr val="23232D"/>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42900" algn="l" rtl="0">
              <a:lnSpc>
                <a:spcPct val="90000"/>
              </a:lnSpc>
              <a:spcBef>
                <a:spcPts val="800"/>
              </a:spcBef>
              <a:spcAft>
                <a:spcPts val="0"/>
              </a:spcAft>
              <a:buClr>
                <a:srgbClr val="2D8FE2"/>
              </a:buClr>
              <a:buSzPts val="1800"/>
              <a:buFont typeface="Roboto"/>
              <a:buChar char="•"/>
              <a:defRPr sz="1800" b="1" i="0" u="none" strike="noStrike" cap="none">
                <a:solidFill>
                  <a:srgbClr val="3F3F3F"/>
                </a:solidFill>
                <a:latin typeface="Roboto"/>
                <a:ea typeface="Roboto"/>
                <a:cs typeface="Roboto"/>
                <a:sym typeface="Roboto"/>
              </a:defRPr>
            </a:lvl1pPr>
            <a:lvl2pPr marL="914400" marR="0" lvl="1" indent="-323850" algn="l" rtl="0">
              <a:lnSpc>
                <a:spcPct val="90000"/>
              </a:lnSpc>
              <a:spcBef>
                <a:spcPts val="400"/>
              </a:spcBef>
              <a:spcAft>
                <a:spcPts val="0"/>
              </a:spcAft>
              <a:buClr>
                <a:srgbClr val="2D8FE2"/>
              </a:buClr>
              <a:buSzPts val="1500"/>
              <a:buFont typeface="Roboto"/>
              <a:buChar char="•"/>
              <a:defRPr sz="1500" b="0" i="0" u="none" strike="noStrike" cap="none">
                <a:solidFill>
                  <a:srgbClr val="3F3F3F"/>
                </a:solidFill>
                <a:latin typeface="Roboto"/>
                <a:ea typeface="Roboto"/>
                <a:cs typeface="Roboto"/>
                <a:sym typeface="Roboto"/>
              </a:defRPr>
            </a:lvl2pPr>
            <a:lvl3pPr marL="1371600" marR="0" lvl="2" indent="-304800" algn="l" rtl="0">
              <a:lnSpc>
                <a:spcPct val="90000"/>
              </a:lnSpc>
              <a:spcBef>
                <a:spcPts val="400"/>
              </a:spcBef>
              <a:spcAft>
                <a:spcPts val="0"/>
              </a:spcAft>
              <a:buClr>
                <a:srgbClr val="2D8FE2"/>
              </a:buClr>
              <a:buSzPts val="1200"/>
              <a:buFont typeface="Roboto"/>
              <a:buChar char="•"/>
              <a:defRPr sz="1200" b="0" i="0" u="none" strike="noStrike" cap="none">
                <a:solidFill>
                  <a:srgbClr val="3F3F3F"/>
                </a:solidFill>
                <a:latin typeface="Roboto"/>
                <a:ea typeface="Roboto"/>
                <a:cs typeface="Roboto"/>
                <a:sym typeface="Roboto"/>
              </a:defRPr>
            </a:lvl3pPr>
            <a:lvl4pPr marL="1828800" marR="0" lvl="3" indent="-304800" algn="l" rtl="0">
              <a:lnSpc>
                <a:spcPct val="90000"/>
              </a:lnSpc>
              <a:spcBef>
                <a:spcPts val="400"/>
              </a:spcBef>
              <a:spcAft>
                <a:spcPts val="0"/>
              </a:spcAft>
              <a:buClr>
                <a:srgbClr val="3F3F3F"/>
              </a:buClr>
              <a:buSzPts val="1200"/>
              <a:buFont typeface="Roboto"/>
              <a:buChar char="•"/>
              <a:defRPr sz="1200" b="0" i="0" u="none" strike="noStrike" cap="none">
                <a:solidFill>
                  <a:srgbClr val="3F3F3F"/>
                </a:solidFill>
                <a:latin typeface="Roboto"/>
                <a:ea typeface="Roboto"/>
                <a:cs typeface="Roboto"/>
                <a:sym typeface="Roboto"/>
              </a:defRPr>
            </a:lvl4pPr>
            <a:lvl5pPr marL="2286000" marR="0" lvl="4" indent="-304800" algn="l" rtl="0">
              <a:lnSpc>
                <a:spcPct val="90000"/>
              </a:lnSpc>
              <a:spcBef>
                <a:spcPts val="400"/>
              </a:spcBef>
              <a:spcAft>
                <a:spcPts val="0"/>
              </a:spcAft>
              <a:buClr>
                <a:srgbClr val="3F3F3F"/>
              </a:buClr>
              <a:buSzPts val="1200"/>
              <a:buFont typeface="Roboto"/>
              <a:buChar char="•"/>
              <a:defRPr sz="1200" b="0" i="0" u="none" strike="noStrike" cap="none">
                <a:solidFill>
                  <a:srgbClr val="3F3F3F"/>
                </a:solidFill>
                <a:latin typeface="Roboto"/>
                <a:ea typeface="Roboto"/>
                <a:cs typeface="Roboto"/>
                <a:sym typeface="Roboto"/>
              </a:defRPr>
            </a:lvl5pPr>
            <a:lvl6pPr marL="2743200" marR="0" lvl="5" indent="-304800" algn="l" rtl="0">
              <a:lnSpc>
                <a:spcPct val="90000"/>
              </a:lnSpc>
              <a:spcBef>
                <a:spcPts val="400"/>
              </a:spcBef>
              <a:spcAft>
                <a:spcPts val="0"/>
              </a:spcAft>
              <a:buClr>
                <a:srgbClr val="3F3F3F"/>
              </a:buClr>
              <a:buSzPts val="1200"/>
              <a:buFont typeface="Roboto"/>
              <a:buChar char="•"/>
              <a:defRPr sz="1200" b="0" i="0" u="none" strike="noStrike" cap="none">
                <a:solidFill>
                  <a:srgbClr val="3F3F3F"/>
                </a:solidFill>
                <a:latin typeface="Roboto"/>
                <a:ea typeface="Roboto"/>
                <a:cs typeface="Roboto"/>
                <a:sym typeface="Roboto"/>
              </a:defRPr>
            </a:lvl6pPr>
            <a:lvl7pPr marL="3200400" marR="0" lvl="6" indent="-304800" algn="l" rtl="0">
              <a:lnSpc>
                <a:spcPct val="90000"/>
              </a:lnSpc>
              <a:spcBef>
                <a:spcPts val="400"/>
              </a:spcBef>
              <a:spcAft>
                <a:spcPts val="0"/>
              </a:spcAft>
              <a:buClr>
                <a:srgbClr val="3F3F3F"/>
              </a:buClr>
              <a:buSzPts val="1200"/>
              <a:buFont typeface="Roboto"/>
              <a:buChar char="•"/>
              <a:defRPr sz="1200" b="0" i="0" u="none" strike="noStrike" cap="none">
                <a:solidFill>
                  <a:srgbClr val="3F3F3F"/>
                </a:solidFill>
                <a:latin typeface="Roboto"/>
                <a:ea typeface="Roboto"/>
                <a:cs typeface="Roboto"/>
                <a:sym typeface="Roboto"/>
              </a:defRPr>
            </a:lvl7pPr>
            <a:lvl8pPr marL="3657600" marR="0" lvl="7" indent="-304800" algn="l" rtl="0">
              <a:lnSpc>
                <a:spcPct val="90000"/>
              </a:lnSpc>
              <a:spcBef>
                <a:spcPts val="400"/>
              </a:spcBef>
              <a:spcAft>
                <a:spcPts val="0"/>
              </a:spcAft>
              <a:buClr>
                <a:srgbClr val="3F3F3F"/>
              </a:buClr>
              <a:buSzPts val="1200"/>
              <a:buFont typeface="Roboto"/>
              <a:buChar char="•"/>
              <a:defRPr sz="1200" b="0" i="0" u="none" strike="noStrike" cap="none">
                <a:solidFill>
                  <a:srgbClr val="3F3F3F"/>
                </a:solidFill>
                <a:latin typeface="Roboto"/>
                <a:ea typeface="Roboto"/>
                <a:cs typeface="Roboto"/>
                <a:sym typeface="Roboto"/>
              </a:defRPr>
            </a:lvl8pPr>
            <a:lvl9pPr marL="4114800" marR="0" lvl="8" indent="-304800" algn="l" rtl="0">
              <a:lnSpc>
                <a:spcPct val="90000"/>
              </a:lnSpc>
              <a:spcBef>
                <a:spcPts val="400"/>
              </a:spcBef>
              <a:spcAft>
                <a:spcPts val="0"/>
              </a:spcAft>
              <a:buClr>
                <a:srgbClr val="3F3F3F"/>
              </a:buClr>
              <a:buSzPts val="1200"/>
              <a:buFont typeface="Roboto"/>
              <a:buChar char="•"/>
              <a:defRPr sz="1200" b="0" i="0" u="none" strike="noStrike" cap="none">
                <a:solidFill>
                  <a:srgbClr val="3F3F3F"/>
                </a:solidFill>
                <a:latin typeface="Roboto"/>
                <a:ea typeface="Roboto"/>
                <a:cs typeface="Roboto"/>
                <a:sym typeface="Roboto"/>
              </a:defRPr>
            </a:lvl9pPr>
          </a:lstStyle>
          <a:p>
            <a:endParaRPr/>
          </a:p>
        </p:txBody>
      </p:sp>
      <p:sp>
        <p:nvSpPr>
          <p:cNvPr id="8" name="Google Shape;8;p1"/>
          <p:cNvSpPr txBox="1"/>
          <p:nvPr/>
        </p:nvSpPr>
        <p:spPr>
          <a:xfrm>
            <a:off x="813432" y="4835550"/>
            <a:ext cx="2660400" cy="325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Clr>
                <a:schemeClr val="dk1"/>
              </a:buClr>
              <a:buSzPts val="1100"/>
              <a:buFont typeface="Arial"/>
              <a:buNone/>
            </a:pPr>
            <a:r>
              <a:rPr lang="en" sz="600" b="1">
                <a:solidFill>
                  <a:srgbClr val="7F8FA4"/>
                </a:solidFill>
                <a:latin typeface="Roboto"/>
                <a:ea typeface="Roboto"/>
                <a:cs typeface="Roboto"/>
                <a:sym typeface="Roboto"/>
              </a:rPr>
              <a:t>Confidential.</a:t>
            </a:r>
            <a:r>
              <a:rPr lang="en" sz="600">
                <a:solidFill>
                  <a:srgbClr val="7F8FA4"/>
                </a:solidFill>
                <a:latin typeface="Roboto"/>
                <a:ea typeface="Roboto"/>
                <a:cs typeface="Roboto"/>
                <a:sym typeface="Roboto"/>
              </a:rPr>
              <a:t> ©2019 DataRobot, Inc. – All rights reserved</a:t>
            </a:r>
            <a:endParaRPr sz="600">
              <a:solidFill>
                <a:srgbClr val="7F8FA4"/>
              </a:solidFill>
              <a:latin typeface="Roboto"/>
              <a:ea typeface="Roboto"/>
              <a:cs typeface="Roboto"/>
              <a:sym typeface="Roboto"/>
            </a:endParaRPr>
          </a:p>
        </p:txBody>
      </p:sp>
      <p:pic>
        <p:nvPicPr>
          <p:cNvPr id="9" name="Google Shape;9;p1"/>
          <p:cNvPicPr preferRelativeResize="0"/>
          <p:nvPr/>
        </p:nvPicPr>
        <p:blipFill>
          <a:blip r:embed="rId62" cstate="hqprint">
            <a:alphaModFix/>
            <a:extLst>
              <a:ext uri="{28A0092B-C50C-407E-A947-70E740481C1C}">
                <a14:useLocalDpi xmlns:a14="http://schemas.microsoft.com/office/drawing/2010/main"/>
              </a:ext>
            </a:extLst>
          </a:blip>
          <a:stretch>
            <a:fillRect/>
          </a:stretch>
        </p:blipFill>
        <p:spPr>
          <a:xfrm>
            <a:off x="8486439" y="258064"/>
            <a:ext cx="295275" cy="336003"/>
          </a:xfrm>
          <a:prstGeom prst="rect">
            <a:avLst/>
          </a:prstGeom>
          <a:noFill/>
          <a:ln>
            <a:noFill/>
          </a:ln>
        </p:spPr>
      </p:pic>
      <p:sp>
        <p:nvSpPr>
          <p:cNvPr id="10" name="Google Shape;10;p1"/>
          <p:cNvSpPr txBox="1">
            <a:spLocks noGrp="1"/>
          </p:cNvSpPr>
          <p:nvPr>
            <p:ph type="sldNum" idx="12"/>
          </p:nvPr>
        </p:nvSpPr>
        <p:spPr>
          <a:xfrm>
            <a:off x="8556775" y="4835550"/>
            <a:ext cx="548700" cy="307800"/>
          </a:xfrm>
          <a:prstGeom prst="rect">
            <a:avLst/>
          </a:prstGeom>
          <a:noFill/>
          <a:ln>
            <a:noFill/>
          </a:ln>
        </p:spPr>
        <p:txBody>
          <a:bodyPr spcFirstLastPara="1" wrap="square" lIns="91425" tIns="91425" rIns="91425" bIns="91425" anchor="t" anchorCtr="0">
            <a:noAutofit/>
          </a:bodyPr>
          <a:lstStyle>
            <a:lvl1pPr lvl="0" algn="r">
              <a:buNone/>
              <a:defRPr sz="800">
                <a:solidFill>
                  <a:srgbClr val="A5A5A5"/>
                </a:solidFill>
                <a:latin typeface="Roboto"/>
                <a:ea typeface="Roboto"/>
                <a:cs typeface="Roboto"/>
                <a:sym typeface="Roboto"/>
              </a:defRPr>
            </a:lvl1pPr>
            <a:lvl2pPr lvl="1" algn="r">
              <a:buNone/>
              <a:defRPr sz="800">
                <a:solidFill>
                  <a:srgbClr val="A5A5A5"/>
                </a:solidFill>
                <a:latin typeface="Roboto"/>
                <a:ea typeface="Roboto"/>
                <a:cs typeface="Roboto"/>
                <a:sym typeface="Roboto"/>
              </a:defRPr>
            </a:lvl2pPr>
            <a:lvl3pPr lvl="2" algn="r">
              <a:buNone/>
              <a:defRPr sz="800">
                <a:solidFill>
                  <a:srgbClr val="A5A5A5"/>
                </a:solidFill>
                <a:latin typeface="Roboto"/>
                <a:ea typeface="Roboto"/>
                <a:cs typeface="Roboto"/>
                <a:sym typeface="Roboto"/>
              </a:defRPr>
            </a:lvl3pPr>
            <a:lvl4pPr lvl="3" algn="r">
              <a:buNone/>
              <a:defRPr sz="800">
                <a:solidFill>
                  <a:srgbClr val="A5A5A5"/>
                </a:solidFill>
                <a:latin typeface="Roboto"/>
                <a:ea typeface="Roboto"/>
                <a:cs typeface="Roboto"/>
                <a:sym typeface="Roboto"/>
              </a:defRPr>
            </a:lvl4pPr>
            <a:lvl5pPr lvl="4" algn="r">
              <a:buNone/>
              <a:defRPr sz="800">
                <a:solidFill>
                  <a:srgbClr val="A5A5A5"/>
                </a:solidFill>
                <a:latin typeface="Roboto"/>
                <a:ea typeface="Roboto"/>
                <a:cs typeface="Roboto"/>
                <a:sym typeface="Roboto"/>
              </a:defRPr>
            </a:lvl5pPr>
            <a:lvl6pPr lvl="5" algn="r">
              <a:buNone/>
              <a:defRPr sz="800">
                <a:solidFill>
                  <a:srgbClr val="A5A5A5"/>
                </a:solidFill>
                <a:latin typeface="Roboto"/>
                <a:ea typeface="Roboto"/>
                <a:cs typeface="Roboto"/>
                <a:sym typeface="Roboto"/>
              </a:defRPr>
            </a:lvl6pPr>
            <a:lvl7pPr lvl="6" algn="r">
              <a:buNone/>
              <a:defRPr sz="800">
                <a:solidFill>
                  <a:srgbClr val="A5A5A5"/>
                </a:solidFill>
                <a:latin typeface="Roboto"/>
                <a:ea typeface="Roboto"/>
                <a:cs typeface="Roboto"/>
                <a:sym typeface="Roboto"/>
              </a:defRPr>
            </a:lvl7pPr>
            <a:lvl8pPr lvl="7" algn="r">
              <a:buNone/>
              <a:defRPr sz="800">
                <a:solidFill>
                  <a:srgbClr val="A5A5A5"/>
                </a:solidFill>
                <a:latin typeface="Roboto"/>
                <a:ea typeface="Roboto"/>
                <a:cs typeface="Roboto"/>
                <a:sym typeface="Roboto"/>
              </a:defRPr>
            </a:lvl8pPr>
            <a:lvl9pPr lvl="8" algn="r">
              <a:buNone/>
              <a:defRPr sz="800">
                <a:solidFill>
                  <a:srgbClr val="A5A5A5"/>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11" name="Google Shape;11;p1"/>
          <p:cNvPicPr preferRelativeResize="0"/>
          <p:nvPr/>
        </p:nvPicPr>
        <p:blipFill>
          <a:blip r:embed="rId63" cstate="hqprint">
            <a:alphaModFix/>
            <a:extLst>
              <a:ext uri="{28A0092B-C50C-407E-A947-70E740481C1C}">
                <a14:useLocalDpi xmlns:a14="http://schemas.microsoft.com/office/drawing/2010/main"/>
              </a:ext>
            </a:extLst>
          </a:blip>
          <a:stretch>
            <a:fillRect/>
          </a:stretch>
        </p:blipFill>
        <p:spPr>
          <a:xfrm>
            <a:off x="131550" y="4942700"/>
            <a:ext cx="670535" cy="93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40.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0.xml"/><Relationship Id="rId5" Type="http://schemas.microsoft.com/office/2007/relationships/hdphoto" Target="../media/hdphoto1.wdp"/><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microsoft.com/office/2007/relationships/hdphoto" Target="../media/hdphoto2.wdp"/><Relationship Id="rId5" Type="http://schemas.openxmlformats.org/officeDocument/2006/relationships/image" Target="../media/image49.png"/><Relationship Id="rId4" Type="http://schemas.openxmlformats.org/officeDocument/2006/relationships/image" Target="../media/image48.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40.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40.xml"/><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40.xml"/><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40.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0.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2"/>
          <p:cNvSpPr txBox="1">
            <a:spLocks noGrp="1"/>
          </p:cNvSpPr>
          <p:nvPr>
            <p:ph type="title"/>
          </p:nvPr>
        </p:nvSpPr>
        <p:spPr>
          <a:xfrm>
            <a:off x="580861" y="1497495"/>
            <a:ext cx="5670300" cy="663091"/>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hu-HU" sz="4000" dirty="0"/>
              <a:t>I</a:t>
            </a:r>
            <a:r>
              <a:rPr lang="en-US" sz="4000" dirty="0" err="1"/>
              <a:t>dentifying</a:t>
            </a:r>
            <a:r>
              <a:rPr lang="en-US" sz="4000" dirty="0"/>
              <a:t> Top Talent	</a:t>
            </a:r>
            <a:endParaRPr sz="4000" dirty="0"/>
          </a:p>
        </p:txBody>
      </p:sp>
      <p:sp>
        <p:nvSpPr>
          <p:cNvPr id="488" name="Google Shape;488;p62"/>
          <p:cNvSpPr txBox="1">
            <a:spLocks noGrp="1"/>
          </p:cNvSpPr>
          <p:nvPr>
            <p:ph type="subTitle" idx="1"/>
          </p:nvPr>
        </p:nvSpPr>
        <p:spPr>
          <a:xfrm>
            <a:off x="644423" y="2330620"/>
            <a:ext cx="5187965" cy="1160400"/>
          </a:xfrm>
          <a:prstGeom prst="rect">
            <a:avLst/>
          </a:prstGeom>
        </p:spPr>
        <p:txBody>
          <a:bodyPr spcFirstLastPara="1" wrap="square" lIns="68575" tIns="34275" rIns="68575" bIns="34275" anchor="t" anchorCtr="0">
            <a:noAutofit/>
          </a:bodyPr>
          <a:lstStyle/>
          <a:p>
            <a:pPr marL="0" lvl="0" indent="0"/>
            <a:r>
              <a:rPr lang="hu-HU" sz="2000" dirty="0" err="1"/>
              <a:t>Predicting</a:t>
            </a:r>
            <a:r>
              <a:rPr lang="hu-HU" sz="2000" dirty="0"/>
              <a:t> a </a:t>
            </a:r>
            <a:r>
              <a:rPr lang="hu-HU" sz="2000" dirty="0" err="1"/>
              <a:t>player’s</a:t>
            </a:r>
            <a:r>
              <a:rPr lang="hu-HU" sz="2000" dirty="0"/>
              <a:t> </a:t>
            </a:r>
            <a:r>
              <a:rPr lang="en-US" sz="2000" dirty="0"/>
              <a:t>talent and </a:t>
            </a:r>
            <a:r>
              <a:rPr lang="hu-HU" sz="2000" dirty="0" err="1"/>
              <a:t>draft</a:t>
            </a:r>
            <a:r>
              <a:rPr lang="hu-HU" sz="2000" dirty="0"/>
              <a:t> </a:t>
            </a:r>
            <a:r>
              <a:rPr lang="en-US" sz="2000" dirty="0"/>
              <a:t>position </a:t>
            </a:r>
            <a:r>
              <a:rPr lang="hu-HU" sz="2000" dirty="0" err="1"/>
              <a:t>using</a:t>
            </a:r>
            <a:r>
              <a:rPr lang="hu-HU" sz="2000" dirty="0"/>
              <a:t> NFL </a:t>
            </a:r>
            <a:r>
              <a:rPr lang="hu-HU" sz="2000" dirty="0" err="1"/>
              <a:t>Combine</a:t>
            </a:r>
            <a:r>
              <a:rPr lang="hu-HU" sz="2000" dirty="0"/>
              <a:t> </a:t>
            </a:r>
            <a:r>
              <a:rPr lang="hu-HU" sz="2000" dirty="0" err="1"/>
              <a:t>measurements</a:t>
            </a:r>
            <a:r>
              <a:rPr lang="hu-HU" sz="2000" dirty="0"/>
              <a:t>, </a:t>
            </a:r>
            <a:r>
              <a:rPr lang="hu-HU" sz="2000" dirty="0" err="1"/>
              <a:t>individual</a:t>
            </a:r>
            <a:r>
              <a:rPr lang="hu-HU" sz="2000" dirty="0"/>
              <a:t> and team college </a:t>
            </a:r>
            <a:r>
              <a:rPr lang="en-US" sz="2000" dirty="0"/>
              <a:t>data</a:t>
            </a:r>
            <a:endParaRPr sz="2000" dirty="0"/>
          </a:p>
        </p:txBody>
      </p:sp>
      <p:sp>
        <p:nvSpPr>
          <p:cNvPr id="489" name="Google Shape;489;p62"/>
          <p:cNvSpPr txBox="1">
            <a:spLocks noGrp="1"/>
          </p:cNvSpPr>
          <p:nvPr>
            <p:ph type="subTitle" idx="2"/>
          </p:nvPr>
        </p:nvSpPr>
        <p:spPr>
          <a:xfrm>
            <a:off x="600019" y="4301925"/>
            <a:ext cx="3683100" cy="5370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hu-HU" sz="1900" dirty="0">
                <a:solidFill>
                  <a:srgbClr val="000000"/>
                </a:solidFill>
              </a:rPr>
              <a:t>R</a:t>
            </a:r>
            <a:r>
              <a:rPr lang="en-US" sz="1900" dirty="0" err="1">
                <a:solidFill>
                  <a:srgbClr val="000000"/>
                </a:solidFill>
              </a:rPr>
              <a:t>oland</a:t>
            </a:r>
            <a:r>
              <a:rPr lang="en-US" sz="1900" dirty="0">
                <a:solidFill>
                  <a:srgbClr val="000000"/>
                </a:solidFill>
              </a:rPr>
              <a:t> Herman 10/31/2020</a:t>
            </a:r>
            <a:endParaRPr sz="1900" dirty="0">
              <a:solidFill>
                <a:srgbClr val="000000"/>
              </a:solidFill>
            </a:endParaRPr>
          </a:p>
        </p:txBody>
      </p:sp>
      <p:pic>
        <p:nvPicPr>
          <p:cNvPr id="490" name="Google Shape;490;p62"/>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5938237" y="1371600"/>
            <a:ext cx="2561339" cy="24196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D8FE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15380-DB06-4F2D-BC17-64158595DC23}"/>
              </a:ext>
            </a:extLst>
          </p:cNvPr>
          <p:cNvSpPr>
            <a:spLocks noGrp="1"/>
          </p:cNvSpPr>
          <p:nvPr>
            <p:ph type="title"/>
          </p:nvPr>
        </p:nvSpPr>
        <p:spPr>
          <a:xfrm>
            <a:off x="1493874" y="2094000"/>
            <a:ext cx="6156251" cy="955500"/>
          </a:xfrm>
        </p:spPr>
        <p:txBody>
          <a:bodyPr anchor="ctr"/>
          <a:lstStyle/>
          <a:p>
            <a:pPr algn="ctr"/>
            <a:r>
              <a:rPr lang="en-US" sz="5400" dirty="0"/>
              <a:t>Modeling approach</a:t>
            </a:r>
            <a:endParaRPr lang="hu-HU" sz="5400" dirty="0"/>
          </a:p>
        </p:txBody>
      </p:sp>
    </p:spTree>
    <p:extLst>
      <p:ext uri="{BB962C8B-B14F-4D97-AF65-F5344CB8AC3E}">
        <p14:creationId xmlns:p14="http://schemas.microsoft.com/office/powerpoint/2010/main" val="4255029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 approach</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2419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panose="020B0604020202020204" charset="0"/>
                <a:ea typeface="Roboto" panose="020B0604020202020204" charset="0"/>
              </a:rPr>
              <a:t>Models to build:</a:t>
            </a:r>
          </a:p>
          <a:p>
            <a:pPr marL="342900" lvl="2" indent="-342900">
              <a:lnSpc>
                <a:spcPct val="90000"/>
              </a:lnSpc>
              <a:spcBef>
                <a:spcPts val="800"/>
              </a:spcBef>
              <a:buClr>
                <a:schemeClr val="accent1"/>
              </a:buClr>
              <a:buSzPts val="1800"/>
              <a:buFont typeface="+mj-lt"/>
              <a:buAutoNum type="arabicPeriod"/>
            </a:pPr>
            <a:r>
              <a:rPr lang="en-US" b="1" dirty="0">
                <a:latin typeface="Roboto" panose="020B0604020202020204" charset="0"/>
                <a:ea typeface="Roboto" panose="020B0604020202020204" charset="0"/>
              </a:rPr>
              <a:t>Binary classification </a:t>
            </a:r>
            <a:r>
              <a:rPr lang="en-US" dirty="0">
                <a:latin typeface="Roboto" panose="020B0604020202020204" charset="0"/>
                <a:ea typeface="Roboto" panose="020B0604020202020204" charset="0"/>
              </a:rPr>
              <a:t>to identify top talent</a:t>
            </a:r>
          </a:p>
          <a:p>
            <a:pPr lvl="5">
              <a:lnSpc>
                <a:spcPct val="90000"/>
              </a:lnSpc>
              <a:spcBef>
                <a:spcPts val="800"/>
              </a:spcBef>
              <a:buClr>
                <a:schemeClr val="accent1"/>
              </a:buClr>
              <a:buSzPts val="1800"/>
            </a:pPr>
            <a:r>
              <a:rPr lang="en-US" dirty="0">
                <a:latin typeface="Roboto" panose="020B0604020202020204" charset="0"/>
                <a:ea typeface="Roboto" panose="020B0604020202020204" charset="0"/>
              </a:rPr>
              <a:t>	</a:t>
            </a:r>
            <a:r>
              <a:rPr lang="en-US" b="1" dirty="0">
                <a:latin typeface="Roboto" panose="020B0604020202020204" charset="0"/>
                <a:ea typeface="Roboto" panose="020B0604020202020204" charset="0"/>
              </a:rPr>
              <a:t>Target:</a:t>
            </a:r>
            <a:r>
              <a:rPr lang="en-US" dirty="0">
                <a:latin typeface="Roboto" panose="020B0604020202020204" charset="0"/>
                <a:ea typeface="Roboto" panose="020B0604020202020204" charset="0"/>
              </a:rPr>
              <a:t> Top Talent (1,0)</a:t>
            </a:r>
            <a:endParaRPr lang="en-US" i="1" dirty="0">
              <a:latin typeface="Roboto" panose="020B0604020202020204" charset="0"/>
              <a:ea typeface="Roboto" panose="020B0604020202020204" charset="0"/>
            </a:endParaRPr>
          </a:p>
          <a:p>
            <a:pPr lvl="5">
              <a:lnSpc>
                <a:spcPct val="90000"/>
              </a:lnSpc>
              <a:spcBef>
                <a:spcPts val="800"/>
              </a:spcBef>
              <a:buClr>
                <a:schemeClr val="accent1"/>
              </a:buClr>
              <a:buSzPts val="1800"/>
            </a:pPr>
            <a:r>
              <a:rPr lang="en-US" i="1" dirty="0">
                <a:latin typeface="Roboto" panose="020B0604020202020204" charset="0"/>
                <a:ea typeface="Roboto" panose="020B0604020202020204" charset="0"/>
              </a:rPr>
              <a:t>	</a:t>
            </a:r>
            <a:r>
              <a:rPr lang="en-US" b="1" dirty="0">
                <a:latin typeface="Roboto" panose="020B0604020202020204" charset="0"/>
                <a:ea typeface="Roboto" panose="020B0604020202020204" charset="0"/>
              </a:rPr>
              <a:t>Optimization metric: </a:t>
            </a:r>
            <a:r>
              <a:rPr lang="en-US" dirty="0" err="1">
                <a:latin typeface="Roboto" panose="020B0604020202020204" charset="0"/>
                <a:ea typeface="Roboto" panose="020B0604020202020204" charset="0"/>
              </a:rPr>
              <a:t>LogLoss</a:t>
            </a:r>
            <a:r>
              <a:rPr lang="en-US" dirty="0">
                <a:latin typeface="Roboto" panose="020B0604020202020204" charset="0"/>
                <a:ea typeface="Roboto" panose="020B0604020202020204" charset="0"/>
              </a:rPr>
              <a:t> (probability matters)</a:t>
            </a:r>
          </a:p>
          <a:p>
            <a:pPr lvl="5">
              <a:lnSpc>
                <a:spcPct val="90000"/>
              </a:lnSpc>
              <a:spcBef>
                <a:spcPts val="800"/>
              </a:spcBef>
              <a:buClr>
                <a:schemeClr val="accent1"/>
              </a:buClr>
              <a:buSzPts val="1800"/>
            </a:pPr>
            <a:r>
              <a:rPr lang="en-US" dirty="0">
                <a:latin typeface="Roboto" panose="020B0604020202020204" charset="0"/>
                <a:ea typeface="Roboto" panose="020B0604020202020204" charset="0"/>
              </a:rPr>
              <a:t>	</a:t>
            </a:r>
            <a:r>
              <a:rPr lang="en-US" b="1" dirty="0">
                <a:latin typeface="Roboto" panose="020B0604020202020204" charset="0"/>
                <a:ea typeface="Roboto" panose="020B0604020202020204" charset="0"/>
              </a:rPr>
              <a:t>Partitioning:</a:t>
            </a:r>
            <a:r>
              <a:rPr lang="en-US" dirty="0">
                <a:latin typeface="Roboto" panose="020B0604020202020204" charset="0"/>
                <a:ea typeface="Roboto" panose="020B0604020202020204" charset="0"/>
              </a:rPr>
              <a:t> Stratified</a:t>
            </a:r>
          </a:p>
          <a:p>
            <a:pPr marL="342900" lvl="2" indent="-342900">
              <a:lnSpc>
                <a:spcPct val="90000"/>
              </a:lnSpc>
              <a:spcBef>
                <a:spcPts val="800"/>
              </a:spcBef>
              <a:buClr>
                <a:schemeClr val="accent1"/>
              </a:buClr>
              <a:buSzPts val="1800"/>
              <a:buFont typeface="+mj-lt"/>
              <a:buAutoNum type="arabicPeriod"/>
            </a:pPr>
            <a:r>
              <a:rPr lang="en-US" b="1" dirty="0">
                <a:latin typeface="Roboto" panose="020B0604020202020204" charset="0"/>
                <a:ea typeface="Roboto" panose="020B0604020202020204" charset="0"/>
              </a:rPr>
              <a:t>Multiclass classification </a:t>
            </a:r>
            <a:r>
              <a:rPr lang="en-US" dirty="0">
                <a:latin typeface="Roboto" panose="020B0604020202020204" charset="0"/>
                <a:ea typeface="Roboto" panose="020B0604020202020204" charset="0"/>
              </a:rPr>
              <a:t>to predict draft round</a:t>
            </a:r>
          </a:p>
          <a:p>
            <a:pPr lvl="2">
              <a:lnSpc>
                <a:spcPct val="90000"/>
              </a:lnSpc>
              <a:spcBef>
                <a:spcPts val="800"/>
              </a:spcBef>
              <a:buClr>
                <a:schemeClr val="accent1"/>
              </a:buClr>
              <a:buSzPts val="1800"/>
            </a:pPr>
            <a:r>
              <a:rPr lang="en-US" dirty="0">
                <a:latin typeface="Roboto" panose="020B0604020202020204" charset="0"/>
                <a:ea typeface="Roboto" panose="020B0604020202020204" charset="0"/>
              </a:rPr>
              <a:t>	</a:t>
            </a:r>
            <a:r>
              <a:rPr lang="en-US" b="1" dirty="0">
                <a:latin typeface="Roboto" panose="020B0604020202020204" charset="0"/>
                <a:ea typeface="Roboto" panose="020B0604020202020204" charset="0"/>
              </a:rPr>
              <a:t>Target:</a:t>
            </a:r>
            <a:r>
              <a:rPr lang="en-US" dirty="0">
                <a:latin typeface="Roboto" panose="020B0604020202020204" charset="0"/>
                <a:ea typeface="Roboto" panose="020B0604020202020204" charset="0"/>
              </a:rPr>
              <a:t> Rounds 1-3, Rounds 4-7, Undrafted</a:t>
            </a:r>
          </a:p>
          <a:p>
            <a:pPr lvl="2">
              <a:lnSpc>
                <a:spcPct val="90000"/>
              </a:lnSpc>
              <a:spcBef>
                <a:spcPts val="800"/>
              </a:spcBef>
              <a:buClr>
                <a:schemeClr val="accent1"/>
              </a:buClr>
              <a:buSzPts val="1800"/>
            </a:pPr>
            <a:r>
              <a:rPr lang="en-US" dirty="0">
                <a:latin typeface="Roboto" panose="020B0604020202020204" charset="0"/>
                <a:ea typeface="Roboto" panose="020B0604020202020204" charset="0"/>
              </a:rPr>
              <a:t>	</a:t>
            </a:r>
            <a:r>
              <a:rPr lang="en-US" b="1" dirty="0">
                <a:latin typeface="Roboto" panose="020B0604020202020204" charset="0"/>
                <a:ea typeface="Roboto" panose="020B0604020202020204" charset="0"/>
              </a:rPr>
              <a:t>Optimization metric: </a:t>
            </a:r>
            <a:r>
              <a:rPr lang="en-US" dirty="0" err="1">
                <a:latin typeface="Roboto" panose="020B0604020202020204" charset="0"/>
                <a:ea typeface="Roboto" panose="020B0604020202020204" charset="0"/>
              </a:rPr>
              <a:t>LogLoss</a:t>
            </a:r>
            <a:r>
              <a:rPr lang="en-US" dirty="0">
                <a:latin typeface="Roboto" panose="020B0604020202020204" charset="0"/>
                <a:ea typeface="Roboto" panose="020B0604020202020204" charset="0"/>
              </a:rPr>
              <a:t> (probability matters)</a:t>
            </a:r>
          </a:p>
          <a:p>
            <a:pPr lvl="2">
              <a:lnSpc>
                <a:spcPct val="90000"/>
              </a:lnSpc>
              <a:spcBef>
                <a:spcPts val="800"/>
              </a:spcBef>
              <a:buClr>
                <a:schemeClr val="accent1"/>
              </a:buClr>
              <a:buSzPts val="1800"/>
            </a:pPr>
            <a:r>
              <a:rPr lang="en-US" b="1" dirty="0">
                <a:latin typeface="Roboto" panose="020B0604020202020204" charset="0"/>
                <a:ea typeface="Roboto" panose="020B0604020202020204" charset="0"/>
              </a:rPr>
              <a:t>Input data:</a:t>
            </a:r>
          </a:p>
          <a:p>
            <a:pPr marL="285750" lvl="2" indent="-285750">
              <a:lnSpc>
                <a:spcPct val="90000"/>
              </a:lnSpc>
              <a:spcBef>
                <a:spcPts val="800"/>
              </a:spcBef>
              <a:buClr>
                <a:schemeClr val="accent1"/>
              </a:buClr>
              <a:buSzPts val="1800"/>
              <a:buFont typeface="Arial" panose="020B0604020202020204" pitchFamily="34" charset="0"/>
              <a:buChar char="•"/>
            </a:pPr>
            <a:r>
              <a:rPr lang="en-US" dirty="0">
                <a:latin typeface="Roboto" panose="020B0604020202020204" charset="0"/>
                <a:ea typeface="Roboto" panose="020B0604020202020204" charset="0"/>
              </a:rPr>
              <a:t>College player data - </a:t>
            </a:r>
            <a:r>
              <a:rPr lang="en-US" i="1" dirty="0">
                <a:latin typeface="Roboto" panose="020B0604020202020204" charset="0"/>
                <a:ea typeface="Roboto" panose="020B0604020202020204" charset="0"/>
              </a:rPr>
              <a:t>per game statistics</a:t>
            </a:r>
          </a:p>
          <a:p>
            <a:pPr marL="285750" lvl="2" indent="-285750">
              <a:lnSpc>
                <a:spcPct val="90000"/>
              </a:lnSpc>
              <a:spcBef>
                <a:spcPts val="800"/>
              </a:spcBef>
              <a:buClr>
                <a:schemeClr val="accent1"/>
              </a:buClr>
              <a:buSzPts val="1800"/>
              <a:buFont typeface="Arial" panose="020B0604020202020204" pitchFamily="34" charset="0"/>
              <a:buChar char="•"/>
            </a:pPr>
            <a:r>
              <a:rPr lang="en-US" dirty="0">
                <a:latin typeface="Roboto" panose="020B0604020202020204" charset="0"/>
                <a:ea typeface="Roboto" panose="020B0604020202020204" charset="0"/>
              </a:rPr>
              <a:t>Combine measurements, Draft classes</a:t>
            </a:r>
          </a:p>
          <a:p>
            <a:pPr marL="285750" lvl="2" indent="-285750">
              <a:lnSpc>
                <a:spcPct val="90000"/>
              </a:lnSpc>
              <a:spcBef>
                <a:spcPts val="800"/>
              </a:spcBef>
              <a:buClr>
                <a:schemeClr val="accent1"/>
              </a:buClr>
              <a:buSzPts val="1800"/>
              <a:buFont typeface="Arial" panose="020B0604020202020204" pitchFamily="34" charset="0"/>
              <a:buChar char="•"/>
            </a:pPr>
            <a:r>
              <a:rPr lang="en-US" dirty="0">
                <a:latin typeface="Roboto" panose="020B0604020202020204" charset="0"/>
                <a:ea typeface="Roboto" panose="020B0604020202020204" charset="0"/>
              </a:rPr>
              <a:t>School offensive and defensive statistics, School ratings </a:t>
            </a:r>
          </a:p>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843573"/>
            <a:ext cx="7689601"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Experimental Methodology</a:t>
            </a:r>
          </a:p>
        </p:txBody>
      </p:sp>
      <p:pic>
        <p:nvPicPr>
          <p:cNvPr id="6" name="Picture 5" descr="A person wearing a costume&#10;&#10;Description automatically generated">
            <a:extLst>
              <a:ext uri="{FF2B5EF4-FFF2-40B4-BE49-F238E27FC236}">
                <a16:creationId xmlns:a16="http://schemas.microsoft.com/office/drawing/2014/main" id="{2A82A11A-2F03-4291-88F1-E8F47371D5D7}"/>
              </a:ext>
            </a:extLst>
          </p:cNvPr>
          <p:cNvPicPr>
            <a:picLocks noChangeAspect="1"/>
          </p:cNvPicPr>
          <p:nvPr/>
        </p:nvPicPr>
        <p:blipFill>
          <a:blip r:embed="rId3"/>
          <a:stretch>
            <a:fillRect/>
          </a:stretch>
        </p:blipFill>
        <p:spPr>
          <a:xfrm>
            <a:off x="5618747" y="775340"/>
            <a:ext cx="4376229" cy="4376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5882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 approach</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6804869" cy="2762945"/>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800"/>
              </a:spcBef>
              <a:buClr>
                <a:schemeClr val="accent1"/>
              </a:buClr>
              <a:buSzPts val="1800"/>
              <a:buFont typeface="Roboto"/>
              <a:buChar char="•"/>
            </a:pPr>
            <a:r>
              <a:rPr lang="en-US" b="1" dirty="0">
                <a:solidFill>
                  <a:schemeClr val="dk1"/>
                </a:solidFill>
                <a:latin typeface="Roboto"/>
                <a:ea typeface="Roboto"/>
              </a:rPr>
              <a:t>Body Mass Index (BMI)</a:t>
            </a:r>
            <a:r>
              <a:rPr lang="en-US" dirty="0">
                <a:solidFill>
                  <a:schemeClr val="dk1"/>
                </a:solidFill>
                <a:latin typeface="Roboto"/>
                <a:ea typeface="Roboto"/>
              </a:rPr>
              <a:t> – lean muscle mass for athletes</a:t>
            </a:r>
          </a:p>
          <a:p>
            <a:pPr marL="285750" lvl="2" indent="-285750">
              <a:lnSpc>
                <a:spcPct val="90000"/>
              </a:lnSpc>
              <a:spcBef>
                <a:spcPts val="800"/>
              </a:spcBef>
              <a:buClr>
                <a:schemeClr val="accent1"/>
              </a:buClr>
              <a:buSzPts val="1800"/>
              <a:buFont typeface="Roboto"/>
              <a:buChar char="•"/>
            </a:pPr>
            <a:r>
              <a:rPr lang="en-US" b="1" dirty="0">
                <a:solidFill>
                  <a:schemeClr val="dk1"/>
                </a:solidFill>
                <a:latin typeface="Roboto"/>
                <a:ea typeface="Roboto"/>
              </a:rPr>
              <a:t>Speed Score </a:t>
            </a:r>
            <a:r>
              <a:rPr lang="en-US" dirty="0">
                <a:solidFill>
                  <a:schemeClr val="dk1"/>
                </a:solidFill>
                <a:latin typeface="Roboto"/>
                <a:ea typeface="Roboto"/>
              </a:rPr>
              <a:t>– weight adjusted 40 yard dash score</a:t>
            </a:r>
          </a:p>
          <a:p>
            <a:pPr marL="285750" lvl="2" indent="-285750">
              <a:lnSpc>
                <a:spcPct val="90000"/>
              </a:lnSpc>
              <a:spcBef>
                <a:spcPts val="800"/>
              </a:spcBef>
              <a:buClr>
                <a:schemeClr val="accent1"/>
              </a:buClr>
              <a:buSzPts val="1800"/>
              <a:buFont typeface="Roboto"/>
              <a:buChar char="•"/>
            </a:pPr>
            <a:r>
              <a:rPr lang="en-US" b="1" dirty="0">
                <a:solidFill>
                  <a:schemeClr val="dk1"/>
                </a:solidFill>
                <a:latin typeface="Roboto"/>
                <a:ea typeface="Roboto"/>
              </a:rPr>
              <a:t>Height Adjusted Speed Score (HASS)</a:t>
            </a:r>
          </a:p>
          <a:p>
            <a:pPr marL="285750" lvl="2" indent="-285750">
              <a:lnSpc>
                <a:spcPct val="90000"/>
              </a:lnSpc>
              <a:spcBef>
                <a:spcPts val="800"/>
              </a:spcBef>
              <a:buClr>
                <a:schemeClr val="accent1"/>
              </a:buClr>
              <a:buSzPts val="1800"/>
              <a:buFont typeface="Roboto"/>
              <a:buChar char="•"/>
            </a:pPr>
            <a:r>
              <a:rPr lang="en-US" b="1" dirty="0">
                <a:solidFill>
                  <a:schemeClr val="dk1"/>
                </a:solidFill>
                <a:latin typeface="Roboto"/>
                <a:ea typeface="Roboto"/>
              </a:rPr>
              <a:t>Vertical Jump Power </a:t>
            </a:r>
            <a:r>
              <a:rPr lang="en-US" dirty="0">
                <a:solidFill>
                  <a:schemeClr val="dk1"/>
                </a:solidFill>
                <a:latin typeface="Roboto"/>
                <a:ea typeface="Roboto"/>
              </a:rPr>
              <a:t>– weight adjusted vertical jump score</a:t>
            </a:r>
          </a:p>
          <a:p>
            <a:pPr marL="285750" lvl="2" indent="-285750">
              <a:lnSpc>
                <a:spcPct val="90000"/>
              </a:lnSpc>
              <a:spcBef>
                <a:spcPts val="800"/>
              </a:spcBef>
              <a:buClr>
                <a:schemeClr val="accent1"/>
              </a:buClr>
              <a:buSzPts val="1800"/>
              <a:buFont typeface="Roboto"/>
              <a:buChar char="•"/>
            </a:pPr>
            <a:r>
              <a:rPr lang="en-US" b="1" dirty="0">
                <a:solidFill>
                  <a:schemeClr val="dk1"/>
                </a:solidFill>
                <a:latin typeface="Roboto"/>
                <a:ea typeface="Roboto"/>
              </a:rPr>
              <a:t>Broad Jump Power </a:t>
            </a:r>
            <a:r>
              <a:rPr lang="en-US" dirty="0">
                <a:solidFill>
                  <a:schemeClr val="dk1"/>
                </a:solidFill>
                <a:latin typeface="Roboto"/>
                <a:ea typeface="Roboto"/>
              </a:rPr>
              <a:t>– weight adjusted broad jump score</a:t>
            </a:r>
          </a:p>
          <a:p>
            <a:pPr marL="285750" lvl="2" indent="-285750">
              <a:lnSpc>
                <a:spcPct val="90000"/>
              </a:lnSpc>
              <a:spcBef>
                <a:spcPts val="800"/>
              </a:spcBef>
              <a:buClr>
                <a:schemeClr val="accent1"/>
              </a:buClr>
              <a:buSzPts val="1800"/>
              <a:buFont typeface="Roboto"/>
              <a:buChar char="•"/>
            </a:pPr>
            <a:r>
              <a:rPr lang="en-US" b="1" dirty="0">
                <a:solidFill>
                  <a:schemeClr val="dk1"/>
                </a:solidFill>
                <a:latin typeface="Roboto"/>
                <a:ea typeface="Roboto"/>
              </a:rPr>
              <a:t>QUIX Score </a:t>
            </a:r>
            <a:r>
              <a:rPr lang="en-US" dirty="0">
                <a:solidFill>
                  <a:schemeClr val="dk1"/>
                </a:solidFill>
                <a:latin typeface="Roboto"/>
                <a:ea typeface="Roboto"/>
              </a:rPr>
              <a:t>– weight adjusted 30 yard shuttle &amp; 3 cone drill score </a:t>
            </a:r>
          </a:p>
          <a:p>
            <a:pPr marL="285750" lvl="2" indent="-285750">
              <a:lnSpc>
                <a:spcPct val="90000"/>
              </a:lnSpc>
              <a:spcBef>
                <a:spcPts val="800"/>
              </a:spcBef>
              <a:buClr>
                <a:schemeClr val="accent1"/>
              </a:buClr>
              <a:buSzPts val="1800"/>
              <a:buFont typeface="Roboto"/>
              <a:buChar char="•"/>
            </a:pPr>
            <a:r>
              <a:rPr lang="en-US" b="1" dirty="0">
                <a:solidFill>
                  <a:schemeClr val="dk1"/>
                </a:solidFill>
                <a:latin typeface="Roboto"/>
                <a:ea typeface="Roboto"/>
              </a:rPr>
              <a:t>Expected Bench Reps </a:t>
            </a:r>
            <a:r>
              <a:rPr lang="en-US" dirty="0">
                <a:solidFill>
                  <a:schemeClr val="dk1"/>
                </a:solidFill>
                <a:latin typeface="Roboto"/>
                <a:ea typeface="Roboto"/>
              </a:rPr>
              <a:t>– height &amp; weight adjusted Bench press</a:t>
            </a:r>
          </a:p>
          <a:p>
            <a:pPr marL="285750" lvl="2" indent="-285750">
              <a:lnSpc>
                <a:spcPct val="90000"/>
              </a:lnSpc>
              <a:spcBef>
                <a:spcPts val="800"/>
              </a:spcBef>
              <a:buClr>
                <a:schemeClr val="accent1"/>
              </a:buClr>
              <a:buSzPts val="1800"/>
              <a:buFont typeface="Roboto"/>
              <a:buChar char="•"/>
            </a:pPr>
            <a:r>
              <a:rPr lang="en-US" b="1" dirty="0">
                <a:solidFill>
                  <a:schemeClr val="dk1"/>
                </a:solidFill>
                <a:latin typeface="Roboto"/>
                <a:ea typeface="Roboto"/>
              </a:rPr>
              <a:t>College Dominator Rating </a:t>
            </a:r>
            <a:r>
              <a:rPr lang="en-US" dirty="0">
                <a:solidFill>
                  <a:schemeClr val="dk1"/>
                </a:solidFill>
                <a:latin typeface="Roboto"/>
                <a:ea typeface="Roboto"/>
              </a:rPr>
              <a:t>– player’s share of offensive production </a:t>
            </a:r>
          </a:p>
        </p:txBody>
      </p:sp>
      <p:sp>
        <p:nvSpPr>
          <p:cNvPr id="10" name="Téglalap 13">
            <a:extLst>
              <a:ext uri="{FF2B5EF4-FFF2-40B4-BE49-F238E27FC236}">
                <a16:creationId xmlns:a16="http://schemas.microsoft.com/office/drawing/2014/main" id="{0FC25B50-3BBC-44D4-9661-027975075FE8}"/>
              </a:ext>
            </a:extLst>
          </p:cNvPr>
          <p:cNvSpPr/>
          <p:nvPr/>
        </p:nvSpPr>
        <p:spPr>
          <a:xfrm>
            <a:off x="306088" y="995973"/>
            <a:ext cx="7689601"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Engineered Features</a:t>
            </a:r>
          </a:p>
        </p:txBody>
      </p:sp>
      <p:pic>
        <p:nvPicPr>
          <p:cNvPr id="3" name="Picture 2" descr="A picture containing person, holding, person, outdoor&#10;&#10;Description automatically generated">
            <a:extLst>
              <a:ext uri="{FF2B5EF4-FFF2-40B4-BE49-F238E27FC236}">
                <a16:creationId xmlns:a16="http://schemas.microsoft.com/office/drawing/2014/main" id="{A343F34A-F219-4D1F-B54E-D8182D08A30F}"/>
              </a:ext>
            </a:extLst>
          </p:cNvPr>
          <p:cNvPicPr>
            <a:picLocks noChangeAspect="1"/>
          </p:cNvPicPr>
          <p:nvPr/>
        </p:nvPicPr>
        <p:blipFill>
          <a:blip r:embed="rId3"/>
          <a:stretch>
            <a:fillRect/>
          </a:stretch>
        </p:blipFill>
        <p:spPr>
          <a:xfrm>
            <a:off x="5789684" y="893135"/>
            <a:ext cx="3333050" cy="42503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268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 approach</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755337"/>
            <a:ext cx="8421624"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Exploratory Data Analysis</a:t>
            </a:r>
          </a:p>
        </p:txBody>
      </p:sp>
      <p:sp>
        <p:nvSpPr>
          <p:cNvPr id="6" name="Google Shape;501;p64">
            <a:extLst>
              <a:ext uri="{FF2B5EF4-FFF2-40B4-BE49-F238E27FC236}">
                <a16:creationId xmlns:a16="http://schemas.microsoft.com/office/drawing/2014/main" id="{9470974F-0836-4510-AB5F-C4ACD93DFE2B}"/>
              </a:ext>
            </a:extLst>
          </p:cNvPr>
          <p:cNvSpPr txBox="1">
            <a:spLocks/>
          </p:cNvSpPr>
          <p:nvPr/>
        </p:nvSpPr>
        <p:spPr>
          <a:xfrm>
            <a:off x="515662" y="1153742"/>
            <a:ext cx="8445458" cy="337574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Identified Target Leakage</a:t>
            </a: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By </a:t>
            </a:r>
            <a:r>
              <a:rPr lang="en-US" b="1" dirty="0" err="1">
                <a:solidFill>
                  <a:schemeClr val="dk1"/>
                </a:solidFill>
                <a:latin typeface="Roboto"/>
                <a:ea typeface="Roboto"/>
              </a:rPr>
              <a:t>DataRobot</a:t>
            </a:r>
            <a:r>
              <a:rPr lang="en-US" b="1" dirty="0">
                <a:solidFill>
                  <a:schemeClr val="dk1"/>
                </a:solidFill>
                <a:latin typeface="Roboto"/>
                <a:ea typeface="Roboto"/>
              </a:rPr>
              <a:t>:</a:t>
            </a:r>
            <a:r>
              <a:rPr lang="en-US" dirty="0">
                <a:solidFill>
                  <a:schemeClr val="dk1"/>
                </a:solidFill>
                <a:latin typeface="Roboto"/>
                <a:ea typeface="Roboto"/>
              </a:rPr>
              <a:t> Draft Round, Draft Round Category, Draft Pick, Expected AV</a:t>
            </a:r>
            <a:endParaRPr lang="en-US" i="1" dirty="0">
              <a:solidFill>
                <a:schemeClr val="dk1"/>
              </a:solidFill>
              <a:latin typeface="Roboto"/>
              <a:ea typeface="Roboto"/>
            </a:endParaRP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By me: </a:t>
            </a:r>
            <a:r>
              <a:rPr lang="en-US" dirty="0">
                <a:solidFill>
                  <a:schemeClr val="dk1"/>
                </a:solidFill>
                <a:latin typeface="Roboto"/>
                <a:ea typeface="Roboto"/>
              </a:rPr>
              <a:t>Draft Team, Draft Age, Approximate Value, Success</a:t>
            </a:r>
            <a:endParaRPr lang="en-US" i="1" dirty="0">
              <a:solidFill>
                <a:schemeClr val="dk1"/>
              </a:solidFill>
              <a:latin typeface="Roboto"/>
              <a:ea typeface="Roboto"/>
            </a:endParaRPr>
          </a:p>
          <a:p>
            <a:pPr lvl="2">
              <a:lnSpc>
                <a:spcPct val="90000"/>
              </a:lnSpc>
              <a:spcBef>
                <a:spcPts val="1800"/>
              </a:spcBef>
              <a:buClr>
                <a:schemeClr val="accent1"/>
              </a:buClr>
              <a:buSzPts val="1800"/>
            </a:pPr>
            <a:r>
              <a:rPr lang="en-US" b="1" dirty="0">
                <a:solidFill>
                  <a:schemeClr val="dk1"/>
                </a:solidFill>
                <a:latin typeface="Roboto"/>
                <a:ea typeface="Roboto"/>
              </a:rPr>
              <a:t>Non-Informative Features</a:t>
            </a: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By </a:t>
            </a:r>
            <a:r>
              <a:rPr lang="en-US" b="1" dirty="0" err="1">
                <a:solidFill>
                  <a:schemeClr val="dk1"/>
                </a:solidFill>
                <a:latin typeface="Roboto"/>
                <a:ea typeface="Roboto"/>
              </a:rPr>
              <a:t>DataRobot</a:t>
            </a:r>
            <a:r>
              <a:rPr lang="en-US" b="1" dirty="0">
                <a:solidFill>
                  <a:schemeClr val="dk1"/>
                </a:solidFill>
                <a:latin typeface="Roboto"/>
                <a:ea typeface="Roboto"/>
              </a:rPr>
              <a:t>: </a:t>
            </a:r>
            <a:r>
              <a:rPr lang="en-US" dirty="0">
                <a:solidFill>
                  <a:schemeClr val="dk1"/>
                </a:solidFill>
                <a:latin typeface="Roboto"/>
                <a:ea typeface="Roboto"/>
              </a:rPr>
              <a:t>Player ID, Player Name</a:t>
            </a: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By me: </a:t>
            </a:r>
            <a:r>
              <a:rPr lang="en-US" dirty="0">
                <a:solidFill>
                  <a:schemeClr val="dk1"/>
                </a:solidFill>
                <a:latin typeface="Roboto"/>
                <a:ea typeface="Roboto"/>
              </a:rPr>
              <a:t>Draft Year </a:t>
            </a:r>
            <a:r>
              <a:rPr lang="en-US" i="1" dirty="0">
                <a:solidFill>
                  <a:schemeClr val="dk1"/>
                </a:solidFill>
                <a:latin typeface="Roboto"/>
                <a:ea typeface="Roboto"/>
              </a:rPr>
              <a:t>(can also falsely have predictive power due to removed players with missing data)</a:t>
            </a:r>
          </a:p>
          <a:p>
            <a:pPr lvl="2">
              <a:lnSpc>
                <a:spcPct val="90000"/>
              </a:lnSpc>
              <a:spcBef>
                <a:spcPts val="1800"/>
              </a:spcBef>
              <a:buClr>
                <a:schemeClr val="accent1"/>
              </a:buClr>
              <a:buSzPts val="1800"/>
            </a:pPr>
            <a:r>
              <a:rPr lang="en-US" b="1" dirty="0">
                <a:solidFill>
                  <a:schemeClr val="dk1"/>
                </a:solidFill>
                <a:latin typeface="Roboto"/>
                <a:ea typeface="Roboto"/>
              </a:rPr>
              <a:t>Data Quality Assessment</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Outliers, Missing values, Excess zeros – checked, OK</a:t>
            </a:r>
          </a:p>
          <a:p>
            <a:pPr lvl="2">
              <a:lnSpc>
                <a:spcPct val="90000"/>
              </a:lnSpc>
              <a:spcBef>
                <a:spcPts val="1800"/>
              </a:spcBef>
              <a:buClr>
                <a:schemeClr val="accent1"/>
              </a:buClr>
              <a:buSzPts val="1800"/>
            </a:pPr>
            <a:r>
              <a:rPr lang="en-US" b="1" dirty="0">
                <a:solidFill>
                  <a:schemeClr val="dk1"/>
                </a:solidFill>
                <a:latin typeface="Roboto"/>
                <a:ea typeface="Roboto"/>
              </a:rPr>
              <a:t>Feature List</a:t>
            </a: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Categorical:</a:t>
            </a:r>
            <a:r>
              <a:rPr lang="en-US" dirty="0">
                <a:solidFill>
                  <a:schemeClr val="dk1"/>
                </a:solidFill>
                <a:latin typeface="Roboto"/>
                <a:ea typeface="Roboto"/>
              </a:rPr>
              <a:t> School, Conference, Class, Position etc.</a:t>
            </a: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Numeric: </a:t>
            </a:r>
            <a:r>
              <a:rPr lang="en-US" dirty="0">
                <a:solidFill>
                  <a:schemeClr val="dk1"/>
                </a:solidFill>
                <a:latin typeface="Roboto"/>
                <a:ea typeface="Roboto"/>
              </a:rPr>
              <a:t>Combine performance, Engineered Features, College statistics, etc.</a:t>
            </a: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Tree>
    <p:extLst>
      <p:ext uri="{BB962C8B-B14F-4D97-AF65-F5344CB8AC3E}">
        <p14:creationId xmlns:p14="http://schemas.microsoft.com/office/powerpoint/2010/main" val="3219321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7" y="995973"/>
            <a:ext cx="8421624"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Binary classification – Initial results</a:t>
            </a:r>
          </a:p>
        </p:txBody>
      </p:sp>
      <p:sp>
        <p:nvSpPr>
          <p:cNvPr id="6" name="Google Shape;501;p64">
            <a:extLst>
              <a:ext uri="{FF2B5EF4-FFF2-40B4-BE49-F238E27FC236}">
                <a16:creationId xmlns:a16="http://schemas.microsoft.com/office/drawing/2014/main" id="{31C554AB-8C21-4FE5-8581-A733987CF812}"/>
              </a:ext>
            </a:extLst>
          </p:cNvPr>
          <p:cNvSpPr txBox="1">
            <a:spLocks/>
          </p:cNvSpPr>
          <p:nvPr/>
        </p:nvSpPr>
        <p:spPr>
          <a:xfrm>
            <a:off x="306087" y="1554428"/>
            <a:ext cx="8378440" cy="464365"/>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Top performing model: </a:t>
            </a:r>
            <a:r>
              <a:rPr lang="en-US" dirty="0">
                <a:solidFill>
                  <a:schemeClr val="dk1"/>
                </a:solidFill>
                <a:latin typeface="Roboto"/>
                <a:ea typeface="Roboto"/>
              </a:rPr>
              <a:t>ENET Blender with 0.4738 </a:t>
            </a:r>
            <a:r>
              <a:rPr lang="en-US" dirty="0" err="1">
                <a:solidFill>
                  <a:schemeClr val="dk1"/>
                </a:solidFill>
                <a:latin typeface="Roboto"/>
                <a:ea typeface="Roboto"/>
              </a:rPr>
              <a:t>LogLoss</a:t>
            </a: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pic>
        <p:nvPicPr>
          <p:cNvPr id="3" name="Picture 2">
            <a:extLst>
              <a:ext uri="{FF2B5EF4-FFF2-40B4-BE49-F238E27FC236}">
                <a16:creationId xmlns:a16="http://schemas.microsoft.com/office/drawing/2014/main" id="{49235122-B571-4BE1-BFD1-C18EE6627CB2}"/>
              </a:ext>
            </a:extLst>
          </p:cNvPr>
          <p:cNvPicPr>
            <a:picLocks noChangeAspect="1"/>
          </p:cNvPicPr>
          <p:nvPr/>
        </p:nvPicPr>
        <p:blipFill>
          <a:blip r:embed="rId3"/>
          <a:stretch>
            <a:fillRect/>
          </a:stretch>
        </p:blipFill>
        <p:spPr>
          <a:xfrm>
            <a:off x="349062" y="2018793"/>
            <a:ext cx="6471659" cy="1087147"/>
          </a:xfrm>
          <a:prstGeom prst="rect">
            <a:avLst/>
          </a:prstGeom>
        </p:spPr>
      </p:pic>
      <p:pic>
        <p:nvPicPr>
          <p:cNvPr id="11" name="Picture 10">
            <a:extLst>
              <a:ext uri="{FF2B5EF4-FFF2-40B4-BE49-F238E27FC236}">
                <a16:creationId xmlns:a16="http://schemas.microsoft.com/office/drawing/2014/main" id="{F2E03E16-0E0A-4F2D-B2E8-B37AA8A05071}"/>
              </a:ext>
            </a:extLst>
          </p:cNvPr>
          <p:cNvPicPr>
            <a:picLocks noChangeAspect="1"/>
          </p:cNvPicPr>
          <p:nvPr/>
        </p:nvPicPr>
        <p:blipFill>
          <a:blip r:embed="rId4"/>
          <a:stretch>
            <a:fillRect/>
          </a:stretch>
        </p:blipFill>
        <p:spPr>
          <a:xfrm>
            <a:off x="4359354" y="3244716"/>
            <a:ext cx="3238042" cy="1543451"/>
          </a:xfrm>
          <a:prstGeom prst="rect">
            <a:avLst/>
          </a:prstGeom>
        </p:spPr>
      </p:pic>
      <p:pic>
        <p:nvPicPr>
          <p:cNvPr id="8" name="Picture 7">
            <a:extLst>
              <a:ext uri="{FF2B5EF4-FFF2-40B4-BE49-F238E27FC236}">
                <a16:creationId xmlns:a16="http://schemas.microsoft.com/office/drawing/2014/main" id="{565B4565-AFD6-40D5-B238-7C64F1F89F79}"/>
              </a:ext>
            </a:extLst>
          </p:cNvPr>
          <p:cNvPicPr>
            <a:picLocks noChangeAspect="1"/>
          </p:cNvPicPr>
          <p:nvPr/>
        </p:nvPicPr>
        <p:blipFill>
          <a:blip r:embed="rId5"/>
          <a:stretch>
            <a:fillRect/>
          </a:stretch>
        </p:blipFill>
        <p:spPr>
          <a:xfrm>
            <a:off x="349062" y="3244600"/>
            <a:ext cx="3845783" cy="1544450"/>
          </a:xfrm>
          <a:prstGeom prst="rect">
            <a:avLst/>
          </a:prstGeom>
        </p:spPr>
      </p:pic>
    </p:spTree>
    <p:extLst>
      <p:ext uri="{BB962C8B-B14F-4D97-AF65-F5344CB8AC3E}">
        <p14:creationId xmlns:p14="http://schemas.microsoft.com/office/powerpoint/2010/main" val="13885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306088" y="1850831"/>
            <a:ext cx="6804869" cy="2903596"/>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Bef>
                <a:spcPts val="800"/>
              </a:spcBef>
            </a:pPr>
            <a:r>
              <a:rPr lang="en-US" b="1" dirty="0">
                <a:latin typeface="Roboto" panose="020B0604020202020204" charset="0"/>
                <a:ea typeface="Roboto" panose="020B0604020202020204" charset="0"/>
              </a:rPr>
              <a:t>Why is it needed?</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Style of football has changed over time</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Differences in style among college teams</a:t>
            </a:r>
          </a:p>
          <a:p>
            <a:pPr lvl="5">
              <a:spcBef>
                <a:spcPts val="800"/>
              </a:spcBef>
            </a:pPr>
            <a:r>
              <a:rPr lang="en-US" b="1" dirty="0">
                <a:latin typeface="Roboto" panose="020B0604020202020204" charset="0"/>
                <a:ea typeface="Roboto" panose="020B0604020202020204" charset="0"/>
              </a:rPr>
              <a:t>Parameters</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Passing and receiving statistics to 30 team pass attempts per game</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Rushing statistics to 35 team rush attempts per game</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Tackles and fumbles to 65 opponent offensive plays</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Sacks, interceptions, and passes defended to 30 opponent pass attempts</a:t>
            </a:r>
          </a:p>
        </p:txBody>
      </p:sp>
      <p:sp>
        <p:nvSpPr>
          <p:cNvPr id="10" name="Téglalap 13">
            <a:extLst>
              <a:ext uri="{FF2B5EF4-FFF2-40B4-BE49-F238E27FC236}">
                <a16:creationId xmlns:a16="http://schemas.microsoft.com/office/drawing/2014/main" id="{0FC25B50-3BBC-44D4-9661-027975075FE8}"/>
              </a:ext>
            </a:extLst>
          </p:cNvPr>
          <p:cNvSpPr/>
          <p:nvPr/>
        </p:nvSpPr>
        <p:spPr>
          <a:xfrm>
            <a:off x="306089" y="995973"/>
            <a:ext cx="7169749"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Attempts to Improve Model Performance </a:t>
            </a:r>
          </a:p>
        </p:txBody>
      </p:sp>
      <p:sp>
        <p:nvSpPr>
          <p:cNvPr id="6" name="Téglalap 13">
            <a:extLst>
              <a:ext uri="{FF2B5EF4-FFF2-40B4-BE49-F238E27FC236}">
                <a16:creationId xmlns:a16="http://schemas.microsoft.com/office/drawing/2014/main" id="{F057F3DA-7FB6-4BC3-B2DA-3E43C543262D}"/>
              </a:ext>
            </a:extLst>
          </p:cNvPr>
          <p:cNvSpPr/>
          <p:nvPr/>
        </p:nvSpPr>
        <p:spPr>
          <a:xfrm>
            <a:off x="306088" y="1455191"/>
            <a:ext cx="7435919" cy="385462"/>
          </a:xfrm>
          <a:prstGeom prst="rect">
            <a:avLst/>
          </a:prstGeom>
          <a:solidFill>
            <a:srgbClr val="232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Normalization</a:t>
            </a:r>
          </a:p>
        </p:txBody>
      </p:sp>
      <p:pic>
        <p:nvPicPr>
          <p:cNvPr id="11" name="Picture 2">
            <a:extLst>
              <a:ext uri="{FF2B5EF4-FFF2-40B4-BE49-F238E27FC236}">
                <a16:creationId xmlns:a16="http://schemas.microsoft.com/office/drawing/2014/main" id="{55FDD78F-4BE6-4673-BFFC-2EE81B6DB0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135"/>
          <a:stretch/>
        </p:blipFill>
        <p:spPr bwMode="auto">
          <a:xfrm>
            <a:off x="5598244" y="654908"/>
            <a:ext cx="3669321" cy="45009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448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7"/>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Normalization Example (</a:t>
            </a:r>
            <a:r>
              <a:rPr lang="hu-HU" dirty="0"/>
              <a:t>W</a:t>
            </a:r>
            <a:r>
              <a:rPr lang="en-US" dirty="0"/>
              <a:t>ide Receiver)</a:t>
            </a:r>
            <a:endParaRPr dirty="0"/>
          </a:p>
        </p:txBody>
      </p:sp>
      <p:pic>
        <p:nvPicPr>
          <p:cNvPr id="8" name="Picture 7" descr="A baseball player holding a bat&#10;&#10;Description automatically generated">
            <a:extLst>
              <a:ext uri="{FF2B5EF4-FFF2-40B4-BE49-F238E27FC236}">
                <a16:creationId xmlns:a16="http://schemas.microsoft.com/office/drawing/2014/main" id="{0F9967F7-9FF5-45DE-94FC-A63F1A1266E2}"/>
              </a:ext>
            </a:extLst>
          </p:cNvPr>
          <p:cNvPicPr>
            <a:picLocks noChangeAspect="1"/>
          </p:cNvPicPr>
          <p:nvPr/>
        </p:nvPicPr>
        <p:blipFill>
          <a:blip r:embed="rId3"/>
          <a:stretch>
            <a:fillRect/>
          </a:stretch>
        </p:blipFill>
        <p:spPr>
          <a:xfrm>
            <a:off x="6549472" y="1672050"/>
            <a:ext cx="2526720" cy="3473081"/>
          </a:xfrm>
          <a:prstGeom prst="rect">
            <a:avLst/>
          </a:prstGeom>
          <a:ln>
            <a:noFill/>
          </a:ln>
          <a:effectLst>
            <a:outerShdw blurRad="292100" dist="139700" dir="2700000" algn="tl" rotWithShape="0">
              <a:srgbClr val="333333">
                <a:alpha val="65000"/>
              </a:srgbClr>
            </a:outerShdw>
          </a:effectLst>
        </p:spPr>
      </p:pic>
      <p:sp>
        <p:nvSpPr>
          <p:cNvPr id="36" name="Rectangle 35">
            <a:extLst>
              <a:ext uri="{FF2B5EF4-FFF2-40B4-BE49-F238E27FC236}">
                <a16:creationId xmlns:a16="http://schemas.microsoft.com/office/drawing/2014/main" id="{70425741-9D2C-4482-969C-96879F98BBE5}"/>
              </a:ext>
            </a:extLst>
          </p:cNvPr>
          <p:cNvSpPr/>
          <p:nvPr/>
        </p:nvSpPr>
        <p:spPr>
          <a:xfrm>
            <a:off x="4072222" y="2037543"/>
            <a:ext cx="1076325" cy="295275"/>
          </a:xfrm>
          <a:prstGeom prst="rect">
            <a:avLst/>
          </a:prstGeom>
          <a:solidFill>
            <a:schemeClr val="tx1">
              <a:lumMod val="85000"/>
              <a:lumOff val="15000"/>
            </a:schemeClr>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Catches</a:t>
            </a:r>
          </a:p>
        </p:txBody>
      </p:sp>
      <p:sp>
        <p:nvSpPr>
          <p:cNvPr id="37" name="Rectangle 36">
            <a:extLst>
              <a:ext uri="{FF2B5EF4-FFF2-40B4-BE49-F238E27FC236}">
                <a16:creationId xmlns:a16="http://schemas.microsoft.com/office/drawing/2014/main" id="{CC57007D-03E3-40CE-9629-34EA0B080F03}"/>
              </a:ext>
            </a:extLst>
          </p:cNvPr>
          <p:cNvSpPr/>
          <p:nvPr/>
        </p:nvSpPr>
        <p:spPr>
          <a:xfrm>
            <a:off x="4072222" y="2332818"/>
            <a:ext cx="1076325" cy="295275"/>
          </a:xfrm>
          <a:prstGeom prst="rect">
            <a:avLst/>
          </a:prstGeom>
          <a:solidFill>
            <a:schemeClr val="tx1">
              <a:lumMod val="85000"/>
              <a:lumOff val="15000"/>
            </a:schemeClr>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Yards</a:t>
            </a:r>
          </a:p>
        </p:txBody>
      </p:sp>
      <p:sp>
        <p:nvSpPr>
          <p:cNvPr id="33" name="Rectangle 32">
            <a:extLst>
              <a:ext uri="{FF2B5EF4-FFF2-40B4-BE49-F238E27FC236}">
                <a16:creationId xmlns:a16="http://schemas.microsoft.com/office/drawing/2014/main" id="{72CAD827-3790-45B8-AFDF-3E5FDE2FDFD0}"/>
              </a:ext>
            </a:extLst>
          </p:cNvPr>
          <p:cNvSpPr/>
          <p:nvPr/>
        </p:nvSpPr>
        <p:spPr>
          <a:xfrm>
            <a:off x="5111760" y="2037543"/>
            <a:ext cx="1076325" cy="295275"/>
          </a:xfrm>
          <a:prstGeom prst="rect">
            <a:avLst/>
          </a:prstGeom>
          <a:solidFill>
            <a:srgbClr val="2D8FE2"/>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5.4</a:t>
            </a:r>
          </a:p>
        </p:txBody>
      </p:sp>
      <p:sp>
        <p:nvSpPr>
          <p:cNvPr id="34" name="Rectangle 33">
            <a:extLst>
              <a:ext uri="{FF2B5EF4-FFF2-40B4-BE49-F238E27FC236}">
                <a16:creationId xmlns:a16="http://schemas.microsoft.com/office/drawing/2014/main" id="{ABA5850D-E1C9-4189-A892-4E7A460F93F0}"/>
              </a:ext>
            </a:extLst>
          </p:cNvPr>
          <p:cNvSpPr/>
          <p:nvPr/>
        </p:nvSpPr>
        <p:spPr>
          <a:xfrm>
            <a:off x="5111760" y="2324283"/>
            <a:ext cx="1076325" cy="295275"/>
          </a:xfrm>
          <a:prstGeom prst="rect">
            <a:avLst/>
          </a:prstGeom>
          <a:solidFill>
            <a:srgbClr val="2D8FE2"/>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85.9</a:t>
            </a:r>
          </a:p>
        </p:txBody>
      </p:sp>
      <p:sp>
        <p:nvSpPr>
          <p:cNvPr id="38" name="Rectangle 37">
            <a:extLst>
              <a:ext uri="{FF2B5EF4-FFF2-40B4-BE49-F238E27FC236}">
                <a16:creationId xmlns:a16="http://schemas.microsoft.com/office/drawing/2014/main" id="{A97016C5-1564-4127-92C4-E7FA2426F0DC}"/>
              </a:ext>
            </a:extLst>
          </p:cNvPr>
          <p:cNvSpPr/>
          <p:nvPr/>
        </p:nvSpPr>
        <p:spPr>
          <a:xfrm>
            <a:off x="4072222" y="2621834"/>
            <a:ext cx="1076325" cy="295275"/>
          </a:xfrm>
          <a:prstGeom prst="rect">
            <a:avLst/>
          </a:prstGeom>
          <a:solidFill>
            <a:schemeClr val="tx1">
              <a:lumMod val="85000"/>
              <a:lumOff val="15000"/>
            </a:schemeClr>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TDs</a:t>
            </a:r>
          </a:p>
        </p:txBody>
      </p:sp>
      <p:sp>
        <p:nvSpPr>
          <p:cNvPr id="35" name="Rectangle 34">
            <a:extLst>
              <a:ext uri="{FF2B5EF4-FFF2-40B4-BE49-F238E27FC236}">
                <a16:creationId xmlns:a16="http://schemas.microsoft.com/office/drawing/2014/main" id="{F92A37CD-3613-4BEE-9B45-54EB430CAF79}"/>
              </a:ext>
            </a:extLst>
          </p:cNvPr>
          <p:cNvSpPr/>
          <p:nvPr/>
        </p:nvSpPr>
        <p:spPr>
          <a:xfrm>
            <a:off x="5111760" y="2620548"/>
            <a:ext cx="1076325" cy="295275"/>
          </a:xfrm>
          <a:prstGeom prst="rect">
            <a:avLst/>
          </a:prstGeom>
          <a:solidFill>
            <a:srgbClr val="2D8FE2"/>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latin typeface="Roboto" panose="020B0604020202020204" charset="0"/>
                <a:ea typeface="Roboto" panose="020B0604020202020204" charset="0"/>
              </a:rPr>
              <a:t>1.1</a:t>
            </a:r>
          </a:p>
        </p:txBody>
      </p:sp>
      <p:sp>
        <p:nvSpPr>
          <p:cNvPr id="39" name="Rectangle 38">
            <a:extLst>
              <a:ext uri="{FF2B5EF4-FFF2-40B4-BE49-F238E27FC236}">
                <a16:creationId xmlns:a16="http://schemas.microsoft.com/office/drawing/2014/main" id="{0EA65BA1-0D95-44EF-BE20-EC8AF4B46D87}"/>
              </a:ext>
            </a:extLst>
          </p:cNvPr>
          <p:cNvSpPr/>
          <p:nvPr/>
        </p:nvSpPr>
        <p:spPr>
          <a:xfrm>
            <a:off x="3023993" y="2037543"/>
            <a:ext cx="1076325" cy="295275"/>
          </a:xfrm>
          <a:prstGeom prst="rect">
            <a:avLst/>
          </a:prstGeom>
          <a:solidFill>
            <a:srgbClr val="C00000"/>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latin typeface="Roboto" panose="020B0604020202020204" charset="0"/>
                <a:ea typeface="Roboto" panose="020B0604020202020204" charset="0"/>
              </a:rPr>
              <a:t>7.0</a:t>
            </a:r>
          </a:p>
        </p:txBody>
      </p:sp>
      <p:sp>
        <p:nvSpPr>
          <p:cNvPr id="40" name="Rectangle 39">
            <a:extLst>
              <a:ext uri="{FF2B5EF4-FFF2-40B4-BE49-F238E27FC236}">
                <a16:creationId xmlns:a16="http://schemas.microsoft.com/office/drawing/2014/main" id="{3C5996C9-0A23-4F94-B17F-5A35D45557AC}"/>
              </a:ext>
            </a:extLst>
          </p:cNvPr>
          <p:cNvSpPr/>
          <p:nvPr/>
        </p:nvSpPr>
        <p:spPr>
          <a:xfrm>
            <a:off x="3023993" y="2324283"/>
            <a:ext cx="1076325" cy="295275"/>
          </a:xfrm>
          <a:prstGeom prst="rect">
            <a:avLst/>
          </a:prstGeom>
          <a:solidFill>
            <a:srgbClr val="C00000"/>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latin typeface="Roboto" panose="020B0604020202020204" charset="0"/>
                <a:ea typeface="Roboto" panose="020B0604020202020204" charset="0"/>
              </a:rPr>
              <a:t>100.0</a:t>
            </a:r>
          </a:p>
        </p:txBody>
      </p:sp>
      <p:sp>
        <p:nvSpPr>
          <p:cNvPr id="41" name="Rectangle 40">
            <a:extLst>
              <a:ext uri="{FF2B5EF4-FFF2-40B4-BE49-F238E27FC236}">
                <a16:creationId xmlns:a16="http://schemas.microsoft.com/office/drawing/2014/main" id="{DAC74CC4-E9E9-4418-98EA-DD41D2DDC3E1}"/>
              </a:ext>
            </a:extLst>
          </p:cNvPr>
          <p:cNvSpPr/>
          <p:nvPr/>
        </p:nvSpPr>
        <p:spPr>
          <a:xfrm>
            <a:off x="3023993" y="2620548"/>
            <a:ext cx="1076325" cy="295275"/>
          </a:xfrm>
          <a:prstGeom prst="rect">
            <a:avLst/>
          </a:prstGeom>
          <a:solidFill>
            <a:srgbClr val="C00000"/>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1.0</a:t>
            </a:r>
          </a:p>
        </p:txBody>
      </p:sp>
      <p:sp>
        <p:nvSpPr>
          <p:cNvPr id="48" name="TextBox 47">
            <a:extLst>
              <a:ext uri="{FF2B5EF4-FFF2-40B4-BE49-F238E27FC236}">
                <a16:creationId xmlns:a16="http://schemas.microsoft.com/office/drawing/2014/main" id="{BEAF6A4C-6C7C-4C74-B499-893E5EFE1D21}"/>
              </a:ext>
            </a:extLst>
          </p:cNvPr>
          <p:cNvSpPr txBox="1"/>
          <p:nvPr/>
        </p:nvSpPr>
        <p:spPr>
          <a:xfrm>
            <a:off x="508616" y="1119803"/>
            <a:ext cx="1289704" cy="584775"/>
          </a:xfrm>
          <a:prstGeom prst="rect">
            <a:avLst/>
          </a:prstGeom>
          <a:noFill/>
        </p:spPr>
        <p:txBody>
          <a:bodyPr wrap="square" rtlCol="0">
            <a:spAutoFit/>
          </a:bodyPr>
          <a:lstStyle/>
          <a:p>
            <a:pPr algn="ctr"/>
            <a:r>
              <a:rPr lang="en-US" sz="1800" b="1" dirty="0">
                <a:latin typeface="Roboto" panose="020B0604020202020204" charset="0"/>
                <a:ea typeface="Roboto" panose="020B0604020202020204" charset="0"/>
              </a:rPr>
              <a:t>Joel </a:t>
            </a:r>
            <a:r>
              <a:rPr lang="en-US" sz="1800" b="1" dirty="0" err="1">
                <a:solidFill>
                  <a:srgbClr val="C00000"/>
                </a:solidFill>
                <a:latin typeface="Roboto" panose="020B0604020202020204" charset="0"/>
                <a:ea typeface="Roboto" panose="020B0604020202020204" charset="0"/>
              </a:rPr>
              <a:t>Filani</a:t>
            </a:r>
            <a:endParaRPr lang="en-US" sz="1800" b="1" dirty="0">
              <a:solidFill>
                <a:srgbClr val="C00000"/>
              </a:solidFill>
              <a:latin typeface="Roboto" panose="020B0604020202020204" charset="0"/>
              <a:ea typeface="Roboto" panose="020B0604020202020204" charset="0"/>
            </a:endParaRPr>
          </a:p>
          <a:p>
            <a:pPr algn="ctr"/>
            <a:r>
              <a:rPr lang="en-US" dirty="0">
                <a:solidFill>
                  <a:schemeClr val="tx1"/>
                </a:solidFill>
                <a:latin typeface="Roboto" panose="020B0604020202020204" charset="0"/>
                <a:ea typeface="Roboto" panose="020B0604020202020204" charset="0"/>
              </a:rPr>
              <a:t>13 Games</a:t>
            </a:r>
            <a:endParaRPr lang="hu-HU" dirty="0">
              <a:solidFill>
                <a:schemeClr val="tx1"/>
              </a:solidFill>
              <a:latin typeface="Roboto" panose="020B0604020202020204" charset="0"/>
              <a:ea typeface="Roboto" panose="020B0604020202020204" charset="0"/>
            </a:endParaRPr>
          </a:p>
        </p:txBody>
      </p:sp>
      <p:sp>
        <p:nvSpPr>
          <p:cNvPr id="49" name="TextBox 48">
            <a:extLst>
              <a:ext uri="{FF2B5EF4-FFF2-40B4-BE49-F238E27FC236}">
                <a16:creationId xmlns:a16="http://schemas.microsoft.com/office/drawing/2014/main" id="{A9127907-D7DF-444F-889A-AFA1AC71EF43}"/>
              </a:ext>
            </a:extLst>
          </p:cNvPr>
          <p:cNvSpPr txBox="1"/>
          <p:nvPr/>
        </p:nvSpPr>
        <p:spPr>
          <a:xfrm>
            <a:off x="6689844" y="1119803"/>
            <a:ext cx="1773111" cy="584775"/>
          </a:xfrm>
          <a:prstGeom prst="rect">
            <a:avLst/>
          </a:prstGeom>
          <a:noFill/>
        </p:spPr>
        <p:txBody>
          <a:bodyPr wrap="square" rtlCol="0">
            <a:spAutoFit/>
          </a:bodyPr>
          <a:lstStyle/>
          <a:p>
            <a:pPr algn="ctr"/>
            <a:r>
              <a:rPr lang="en-US" sz="1800" b="1" dirty="0">
                <a:latin typeface="Roboto" panose="020B0604020202020204" charset="0"/>
                <a:ea typeface="Roboto" panose="020B0604020202020204" charset="0"/>
              </a:rPr>
              <a:t>Calvin </a:t>
            </a:r>
            <a:r>
              <a:rPr lang="en-US" sz="1800" b="1" dirty="0">
                <a:solidFill>
                  <a:srgbClr val="2D8FE2"/>
                </a:solidFill>
                <a:latin typeface="Roboto" panose="020B0604020202020204" charset="0"/>
                <a:ea typeface="Roboto" panose="020B0604020202020204" charset="0"/>
              </a:rPr>
              <a:t>Johnson</a:t>
            </a:r>
          </a:p>
          <a:p>
            <a:pPr algn="ctr"/>
            <a:r>
              <a:rPr lang="en-US" dirty="0">
                <a:solidFill>
                  <a:schemeClr val="tx1"/>
                </a:solidFill>
                <a:latin typeface="Roboto" panose="020B0604020202020204" charset="0"/>
                <a:ea typeface="Roboto" panose="020B0604020202020204" charset="0"/>
              </a:rPr>
              <a:t>14 Games</a:t>
            </a:r>
            <a:endParaRPr lang="hu-HU" dirty="0">
              <a:solidFill>
                <a:schemeClr val="tx1"/>
              </a:solidFill>
              <a:latin typeface="Roboto" panose="020B0604020202020204" charset="0"/>
              <a:ea typeface="Roboto" panose="020B0604020202020204" charset="0"/>
            </a:endParaRPr>
          </a:p>
        </p:txBody>
      </p:sp>
      <p:pic>
        <p:nvPicPr>
          <p:cNvPr id="47" name="Picture 46">
            <a:extLst>
              <a:ext uri="{FF2B5EF4-FFF2-40B4-BE49-F238E27FC236}">
                <a16:creationId xmlns:a16="http://schemas.microsoft.com/office/drawing/2014/main" id="{0A0B8BAC-9DCB-4849-ACEA-C49D168925E5}"/>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backgroundRemoval t="509" b="98092" l="3046" r="89848">
                        <a14:foregroundMark x1="54315" y1="6616" x2="54315" y2="6616"/>
                        <a14:foregroundMark x1="44162" y1="4326" x2="44162" y2="4326"/>
                        <a14:foregroundMark x1="8883" y1="37786" x2="8883" y2="37786"/>
                        <a14:foregroundMark x1="81218" y1="28880" x2="81218" y2="28880"/>
                        <a14:foregroundMark x1="89594" y1="29517" x2="89594" y2="29517"/>
                        <a14:foregroundMark x1="88325" y1="35115" x2="88325" y2="35115"/>
                        <a14:foregroundMark x1="86548" y1="91603" x2="86548" y2="91603"/>
                        <a14:foregroundMark x1="51269" y1="94148" x2="51269" y2="94148"/>
                        <a14:foregroundMark x1="16244" y1="44275" x2="16244" y2="44275"/>
                        <a14:foregroundMark x1="15482" y1="43766" x2="15482" y2="43766"/>
                        <a14:foregroundMark x1="82995" y1="33842" x2="82995" y2="33842"/>
                        <a14:foregroundMark x1="13706" y1="18702" x2="13706" y2="18702"/>
                        <a14:foregroundMark x1="3299" y1="31679" x2="3299" y2="31679"/>
                        <a14:foregroundMark x1="48985" y1="636" x2="48985" y2="636"/>
                        <a14:foregroundMark x1="50761" y1="94784" x2="50761" y2="94784"/>
                        <a14:foregroundMark x1="60152" y1="98092" x2="60152" y2="98092"/>
                        <a14:foregroundMark x1="3807" y1="38804" x2="3807" y2="38804"/>
                        <a14:foregroundMark x1="10660" y1="43639" x2="10660" y2="43639"/>
                        <a14:foregroundMark x1="8122" y1="43003" x2="8122" y2="43003"/>
                        <a14:foregroundMark x1="8122" y1="43003" x2="8122" y2="43003"/>
                        <a14:foregroundMark x1="8122" y1="43003" x2="8122" y2="43003"/>
                        <a14:foregroundMark x1="5838" y1="43130" x2="5838" y2="43130"/>
                        <a14:backgroundMark x1="80964" y1="21628" x2="87817" y2="23791"/>
                        <a14:backgroundMark x1="71066" y1="29517" x2="72843" y2="31934"/>
                        <a14:backgroundMark x1="27411" y1="36641" x2="22335" y2="33842"/>
                        <a14:backgroundMark x1="18782" y1="36514" x2="18782" y2="36514"/>
                        <a14:backgroundMark x1="18782" y1="36641" x2="18782" y2="36641"/>
                        <a14:backgroundMark x1="18782" y1="36641" x2="18782" y2="36641"/>
                        <a14:backgroundMark x1="19289" y1="36641" x2="14213" y2="36260"/>
                        <a14:backgroundMark x1="8631" y1="43639" x2="9391" y2="44020"/>
                        <a14:backgroundMark x1="7615" y1="43130" x2="8631" y2="43639"/>
                        <a14:backgroundMark x1="7362" y1="43003" x2="7615" y2="43130"/>
                        <a14:backgroundMark x1="6853" y1="42748" x2="7362" y2="43003"/>
                        <a14:backgroundMark x1="8122" y1="45165" x2="8122" y2="45165"/>
                        <a14:backgroundMark x1="62690" y1="1908" x2="62690" y2="1908"/>
                        <a14:backgroundMark x1="61421" y1="1908" x2="61421" y2="1908"/>
                        <a14:backgroundMark x1="3299" y1="43003" x2="3299" y2="43003"/>
                        <a14:backgroundMark x1="2792" y1="30662" x2="2792" y2="30662"/>
                      </a14:backgroundRemoval>
                    </a14:imgEffect>
                  </a14:imgLayer>
                </a14:imgProps>
              </a:ext>
              <a:ext uri="{28A0092B-C50C-407E-A947-70E740481C1C}">
                <a14:useLocalDpi xmlns:a14="http://schemas.microsoft.com/office/drawing/2010/main"/>
              </a:ext>
            </a:extLst>
          </a:blip>
          <a:srcRect t="1" b="34616"/>
          <a:stretch/>
        </p:blipFill>
        <p:spPr>
          <a:xfrm>
            <a:off x="63831" y="1867124"/>
            <a:ext cx="2511886" cy="3276376"/>
          </a:xfrm>
          <a:prstGeom prst="rect">
            <a:avLst/>
          </a:prstGeom>
          <a:ln>
            <a:noFill/>
          </a:ln>
          <a:effectLst>
            <a:outerShdw blurRad="292100" dist="139700" dir="2700000" algn="tl" rotWithShape="0">
              <a:srgbClr val="333333">
                <a:alpha val="65000"/>
              </a:srgbClr>
            </a:outerShdw>
          </a:effectLst>
        </p:spPr>
      </p:pic>
      <p:sp>
        <p:nvSpPr>
          <p:cNvPr id="51" name="Rectangle 50">
            <a:extLst>
              <a:ext uri="{FF2B5EF4-FFF2-40B4-BE49-F238E27FC236}">
                <a16:creationId xmlns:a16="http://schemas.microsoft.com/office/drawing/2014/main" id="{21D8C438-0153-4139-890C-BC3D7E9B4D88}"/>
              </a:ext>
            </a:extLst>
          </p:cNvPr>
          <p:cNvSpPr/>
          <p:nvPr/>
        </p:nvSpPr>
        <p:spPr>
          <a:xfrm>
            <a:off x="4072222" y="3500838"/>
            <a:ext cx="1076325" cy="295275"/>
          </a:xfrm>
          <a:prstGeom prst="rect">
            <a:avLst/>
          </a:prstGeom>
          <a:solidFill>
            <a:schemeClr val="tx1">
              <a:lumMod val="85000"/>
              <a:lumOff val="15000"/>
            </a:schemeClr>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Catches</a:t>
            </a:r>
          </a:p>
        </p:txBody>
      </p:sp>
      <p:sp>
        <p:nvSpPr>
          <p:cNvPr id="52" name="Rectangle 51">
            <a:extLst>
              <a:ext uri="{FF2B5EF4-FFF2-40B4-BE49-F238E27FC236}">
                <a16:creationId xmlns:a16="http://schemas.microsoft.com/office/drawing/2014/main" id="{4C85F7DE-620F-44EF-B351-5FC35734FFD8}"/>
              </a:ext>
            </a:extLst>
          </p:cNvPr>
          <p:cNvSpPr/>
          <p:nvPr/>
        </p:nvSpPr>
        <p:spPr>
          <a:xfrm>
            <a:off x="4072222" y="3796113"/>
            <a:ext cx="1076325" cy="295275"/>
          </a:xfrm>
          <a:prstGeom prst="rect">
            <a:avLst/>
          </a:prstGeom>
          <a:solidFill>
            <a:schemeClr val="tx1">
              <a:lumMod val="85000"/>
              <a:lumOff val="15000"/>
            </a:schemeClr>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Yards</a:t>
            </a:r>
          </a:p>
        </p:txBody>
      </p:sp>
      <p:sp>
        <p:nvSpPr>
          <p:cNvPr id="53" name="Rectangle 52">
            <a:extLst>
              <a:ext uri="{FF2B5EF4-FFF2-40B4-BE49-F238E27FC236}">
                <a16:creationId xmlns:a16="http://schemas.microsoft.com/office/drawing/2014/main" id="{2ED89671-A8C8-4D58-ABAF-5B8B05C1B9F2}"/>
              </a:ext>
            </a:extLst>
          </p:cNvPr>
          <p:cNvSpPr/>
          <p:nvPr/>
        </p:nvSpPr>
        <p:spPr>
          <a:xfrm>
            <a:off x="5111760" y="3500838"/>
            <a:ext cx="1076325" cy="295275"/>
          </a:xfrm>
          <a:prstGeom prst="rect">
            <a:avLst/>
          </a:prstGeom>
          <a:solidFill>
            <a:srgbClr val="2D8FE2"/>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latin typeface="Roboto" panose="020B0604020202020204" charset="0"/>
                <a:ea typeface="Roboto" panose="020B0604020202020204" charset="0"/>
              </a:rPr>
              <a:t>6.2</a:t>
            </a:r>
          </a:p>
        </p:txBody>
      </p:sp>
      <p:sp>
        <p:nvSpPr>
          <p:cNvPr id="54" name="Rectangle 53">
            <a:extLst>
              <a:ext uri="{FF2B5EF4-FFF2-40B4-BE49-F238E27FC236}">
                <a16:creationId xmlns:a16="http://schemas.microsoft.com/office/drawing/2014/main" id="{14E4E9DC-68FD-46BA-8FD1-2EB439A0A079}"/>
              </a:ext>
            </a:extLst>
          </p:cNvPr>
          <p:cNvSpPr/>
          <p:nvPr/>
        </p:nvSpPr>
        <p:spPr>
          <a:xfrm>
            <a:off x="5111760" y="3787578"/>
            <a:ext cx="1076325" cy="295275"/>
          </a:xfrm>
          <a:prstGeom prst="rect">
            <a:avLst/>
          </a:prstGeom>
          <a:solidFill>
            <a:srgbClr val="2D8FE2"/>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latin typeface="Roboto" panose="020B0604020202020204" charset="0"/>
                <a:ea typeface="Roboto" panose="020B0604020202020204" charset="0"/>
              </a:rPr>
              <a:t>97.6</a:t>
            </a:r>
          </a:p>
        </p:txBody>
      </p:sp>
      <p:sp>
        <p:nvSpPr>
          <p:cNvPr id="55" name="Rectangle 54">
            <a:extLst>
              <a:ext uri="{FF2B5EF4-FFF2-40B4-BE49-F238E27FC236}">
                <a16:creationId xmlns:a16="http://schemas.microsoft.com/office/drawing/2014/main" id="{E2ACDBC7-F092-4BFD-897D-9C340C4D4BC0}"/>
              </a:ext>
            </a:extLst>
          </p:cNvPr>
          <p:cNvSpPr/>
          <p:nvPr/>
        </p:nvSpPr>
        <p:spPr>
          <a:xfrm>
            <a:off x="4072222" y="4085129"/>
            <a:ext cx="1076325" cy="295275"/>
          </a:xfrm>
          <a:prstGeom prst="rect">
            <a:avLst/>
          </a:prstGeom>
          <a:solidFill>
            <a:schemeClr val="tx1">
              <a:lumMod val="85000"/>
              <a:lumOff val="15000"/>
            </a:schemeClr>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TDs</a:t>
            </a:r>
          </a:p>
        </p:txBody>
      </p:sp>
      <p:sp>
        <p:nvSpPr>
          <p:cNvPr id="56" name="Rectangle 55">
            <a:extLst>
              <a:ext uri="{FF2B5EF4-FFF2-40B4-BE49-F238E27FC236}">
                <a16:creationId xmlns:a16="http://schemas.microsoft.com/office/drawing/2014/main" id="{F6C5F0BC-6927-421D-AEFA-62DF4E677BDE}"/>
              </a:ext>
            </a:extLst>
          </p:cNvPr>
          <p:cNvSpPr/>
          <p:nvPr/>
        </p:nvSpPr>
        <p:spPr>
          <a:xfrm>
            <a:off x="5111760" y="4083843"/>
            <a:ext cx="1076325" cy="295275"/>
          </a:xfrm>
          <a:prstGeom prst="rect">
            <a:avLst/>
          </a:prstGeom>
          <a:solidFill>
            <a:srgbClr val="2D8FE2"/>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1" dirty="0">
                <a:latin typeface="Roboto" panose="020B0604020202020204" charset="0"/>
                <a:ea typeface="Roboto" panose="020B0604020202020204" charset="0"/>
              </a:rPr>
              <a:t>1.2</a:t>
            </a:r>
          </a:p>
        </p:txBody>
      </p:sp>
      <p:sp>
        <p:nvSpPr>
          <p:cNvPr id="57" name="Rectangle 56">
            <a:extLst>
              <a:ext uri="{FF2B5EF4-FFF2-40B4-BE49-F238E27FC236}">
                <a16:creationId xmlns:a16="http://schemas.microsoft.com/office/drawing/2014/main" id="{F92D84DF-E5A0-48F1-8535-1C1482D94F58}"/>
              </a:ext>
            </a:extLst>
          </p:cNvPr>
          <p:cNvSpPr/>
          <p:nvPr/>
        </p:nvSpPr>
        <p:spPr>
          <a:xfrm>
            <a:off x="3023993" y="3500838"/>
            <a:ext cx="1076325" cy="295275"/>
          </a:xfrm>
          <a:prstGeom prst="rect">
            <a:avLst/>
          </a:prstGeom>
          <a:solidFill>
            <a:srgbClr val="C00000"/>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4.2</a:t>
            </a:r>
          </a:p>
        </p:txBody>
      </p:sp>
      <p:sp>
        <p:nvSpPr>
          <p:cNvPr id="58" name="Rectangle 57">
            <a:extLst>
              <a:ext uri="{FF2B5EF4-FFF2-40B4-BE49-F238E27FC236}">
                <a16:creationId xmlns:a16="http://schemas.microsoft.com/office/drawing/2014/main" id="{A5D5E975-2890-46CA-AAD2-25E0CE8AD6EF}"/>
              </a:ext>
            </a:extLst>
          </p:cNvPr>
          <p:cNvSpPr/>
          <p:nvPr/>
        </p:nvSpPr>
        <p:spPr>
          <a:xfrm>
            <a:off x="3023993" y="3787578"/>
            <a:ext cx="1076325" cy="295275"/>
          </a:xfrm>
          <a:prstGeom prst="rect">
            <a:avLst/>
          </a:prstGeom>
          <a:solidFill>
            <a:srgbClr val="C00000"/>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59.5</a:t>
            </a:r>
          </a:p>
        </p:txBody>
      </p:sp>
      <p:sp>
        <p:nvSpPr>
          <p:cNvPr id="59" name="Rectangle 58">
            <a:extLst>
              <a:ext uri="{FF2B5EF4-FFF2-40B4-BE49-F238E27FC236}">
                <a16:creationId xmlns:a16="http://schemas.microsoft.com/office/drawing/2014/main" id="{DA9B2AE4-CC5D-45FA-BE2B-E097E99174DD}"/>
              </a:ext>
            </a:extLst>
          </p:cNvPr>
          <p:cNvSpPr/>
          <p:nvPr/>
        </p:nvSpPr>
        <p:spPr>
          <a:xfrm>
            <a:off x="3023993" y="4083843"/>
            <a:ext cx="1076325" cy="295275"/>
          </a:xfrm>
          <a:prstGeom prst="rect">
            <a:avLst/>
          </a:prstGeom>
          <a:solidFill>
            <a:srgbClr val="C00000"/>
          </a:solid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a:latin typeface="Roboto" panose="020B0604020202020204" charset="0"/>
                <a:ea typeface="Roboto" panose="020B0604020202020204" charset="0"/>
              </a:rPr>
              <a:t>0.6</a:t>
            </a:r>
          </a:p>
        </p:txBody>
      </p:sp>
      <p:sp>
        <p:nvSpPr>
          <p:cNvPr id="64" name="Rectangle 63">
            <a:extLst>
              <a:ext uri="{FF2B5EF4-FFF2-40B4-BE49-F238E27FC236}">
                <a16:creationId xmlns:a16="http://schemas.microsoft.com/office/drawing/2014/main" id="{79586FB6-E9F0-425E-A06B-5DE0859078AD}"/>
              </a:ext>
            </a:extLst>
          </p:cNvPr>
          <p:cNvSpPr/>
          <p:nvPr/>
        </p:nvSpPr>
        <p:spPr>
          <a:xfrm>
            <a:off x="3015691" y="1719486"/>
            <a:ext cx="3172394" cy="295275"/>
          </a:xfrm>
          <a:prstGeom prst="rect">
            <a:avLst/>
          </a:prstGeom>
          <a:no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Roboto" panose="020B0604020202020204" charset="0"/>
                <a:ea typeface="Roboto" panose="020B0604020202020204" charset="0"/>
              </a:rPr>
              <a:t>Raw Per Game 06/07</a:t>
            </a:r>
            <a:endParaRPr lang="hu-HU" b="1" dirty="0">
              <a:solidFill>
                <a:schemeClr val="tx1"/>
              </a:solidFill>
              <a:latin typeface="Roboto" panose="020B0604020202020204" charset="0"/>
              <a:ea typeface="Roboto" panose="020B0604020202020204" charset="0"/>
            </a:endParaRPr>
          </a:p>
        </p:txBody>
      </p:sp>
      <p:sp>
        <p:nvSpPr>
          <p:cNvPr id="65" name="Rectangle 64">
            <a:extLst>
              <a:ext uri="{FF2B5EF4-FFF2-40B4-BE49-F238E27FC236}">
                <a16:creationId xmlns:a16="http://schemas.microsoft.com/office/drawing/2014/main" id="{ED146704-A49C-4332-B45F-D9FAFDFD9E7F}"/>
              </a:ext>
            </a:extLst>
          </p:cNvPr>
          <p:cNvSpPr/>
          <p:nvPr/>
        </p:nvSpPr>
        <p:spPr>
          <a:xfrm>
            <a:off x="3015691" y="3185861"/>
            <a:ext cx="3172394" cy="295275"/>
          </a:xfrm>
          <a:prstGeom prst="rect">
            <a:avLst/>
          </a:prstGeom>
          <a:noFill/>
          <a:ln w="3175">
            <a:solidFill>
              <a:schemeClr val="bg1"/>
            </a:solid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Roboto" panose="020B0604020202020204" charset="0"/>
                <a:ea typeface="Roboto" panose="020B0604020202020204" charset="0"/>
              </a:rPr>
              <a:t>Normalized Per Game 06/07</a:t>
            </a:r>
            <a:endParaRPr lang="hu-HU" b="1" dirty="0">
              <a:solidFill>
                <a:schemeClr val="tx1"/>
              </a:solidFill>
              <a:latin typeface="Roboto" panose="020B0604020202020204" charset="0"/>
              <a:ea typeface="Roboto" panose="020B0604020202020204" charset="0"/>
            </a:endParaRPr>
          </a:p>
        </p:txBody>
      </p:sp>
      <p:sp>
        <p:nvSpPr>
          <p:cNvPr id="2" name="Rectangle 1">
            <a:extLst>
              <a:ext uri="{FF2B5EF4-FFF2-40B4-BE49-F238E27FC236}">
                <a16:creationId xmlns:a16="http://schemas.microsoft.com/office/drawing/2014/main" id="{65D98AC5-4923-465A-AE13-0569E195498B}"/>
              </a:ext>
            </a:extLst>
          </p:cNvPr>
          <p:cNvSpPr/>
          <p:nvPr/>
        </p:nvSpPr>
        <p:spPr>
          <a:xfrm>
            <a:off x="3184880" y="1192477"/>
            <a:ext cx="2563522" cy="338554"/>
          </a:xfrm>
          <a:prstGeom prst="rect">
            <a:avLst/>
          </a:prstGeom>
        </p:spPr>
        <p:txBody>
          <a:bodyPr wrap="none">
            <a:spAutoFit/>
          </a:bodyPr>
          <a:lstStyle/>
          <a:p>
            <a:pPr lvl="8">
              <a:spcBef>
                <a:spcPts val="800"/>
              </a:spcBef>
            </a:pPr>
            <a:r>
              <a:rPr lang="en-US" sz="1600" b="1" dirty="0">
                <a:solidFill>
                  <a:schemeClr val="tx1"/>
                </a:solidFill>
                <a:latin typeface="Roboto" panose="020B0604020202020204" charset="0"/>
                <a:ea typeface="Roboto" panose="020B0604020202020204" charset="0"/>
              </a:rPr>
              <a:t>Are they both top talents?</a:t>
            </a:r>
          </a:p>
        </p:txBody>
      </p:sp>
    </p:spTree>
    <p:extLst>
      <p:ext uri="{BB962C8B-B14F-4D97-AF65-F5344CB8AC3E}">
        <p14:creationId xmlns:p14="http://schemas.microsoft.com/office/powerpoint/2010/main" val="408252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0-#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0-#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1+#ppt_w/2"/>
                                          </p:val>
                                        </p:tav>
                                        <p:tav tm="100000">
                                          <p:val>
                                            <p:strVal val="#ppt_x"/>
                                          </p:val>
                                        </p:tav>
                                      </p:tavLst>
                                    </p:anim>
                                    <p:anim calcmode="lin" valueType="num">
                                      <p:cBhvr additive="base">
                                        <p:cTn id="20"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500"/>
                                        <p:tgtEl>
                                          <p:spTgt spid="5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500"/>
                                        <p:tgtEl>
                                          <p:spTgt spid="5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3" grpId="0" animBg="1"/>
      <p:bldP spid="34" grpId="0" animBg="1"/>
      <p:bldP spid="38" grpId="0" animBg="1"/>
      <p:bldP spid="35" grpId="0" animBg="1"/>
      <p:bldP spid="39" grpId="0" animBg="1"/>
      <p:bldP spid="40" grpId="0" animBg="1"/>
      <p:bldP spid="41" grpId="0" animBg="1"/>
      <p:bldP spid="48" grpId="0"/>
      <p:bldP spid="49" grpId="0"/>
      <p:bldP spid="51" grpId="0" animBg="1"/>
      <p:bldP spid="52" grpId="0" animBg="1"/>
      <p:bldP spid="53" grpId="0" animBg="1"/>
      <p:bldP spid="54" grpId="0" animBg="1"/>
      <p:bldP spid="55" grpId="0" animBg="1"/>
      <p:bldP spid="56" grpId="0" animBg="1"/>
      <p:bldP spid="57" grpId="0" animBg="1"/>
      <p:bldP spid="58" grpId="0" animBg="1"/>
      <p:bldP spid="59" grpId="0" animBg="1"/>
      <p:bldP spid="64" grpId="0" animBg="1"/>
      <p:bldP spid="65"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306088" y="1381435"/>
            <a:ext cx="6415554" cy="2420983"/>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Remove special team players: kickers, punters, long snappers</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Remove fullbacks due to small sample size</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Remove players who lack individual stats (e.g. offensive linemen)</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Build separate models for offense and defense</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Remove irrelevant individual stats (e.g. def tackles for off players)</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Handle players with drastic position change (e.g. Tannehill WR to QB)</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Impute missing combine measurements (k nearest neighbor)</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Impute missing draft age (median)</a:t>
            </a:r>
          </a:p>
        </p:txBody>
      </p:sp>
      <p:sp>
        <p:nvSpPr>
          <p:cNvPr id="10" name="Téglalap 13">
            <a:extLst>
              <a:ext uri="{FF2B5EF4-FFF2-40B4-BE49-F238E27FC236}">
                <a16:creationId xmlns:a16="http://schemas.microsoft.com/office/drawing/2014/main" id="{0FC25B50-3BBC-44D4-9661-027975075FE8}"/>
              </a:ext>
            </a:extLst>
          </p:cNvPr>
          <p:cNvSpPr/>
          <p:nvPr/>
        </p:nvSpPr>
        <p:spPr>
          <a:xfrm>
            <a:off x="306088" y="995973"/>
            <a:ext cx="7837015"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Further Attempts to Improve Model Performance</a:t>
            </a:r>
          </a:p>
        </p:txBody>
      </p:sp>
      <p:sp>
        <p:nvSpPr>
          <p:cNvPr id="4" name="Multiplication Sign 3">
            <a:extLst>
              <a:ext uri="{FF2B5EF4-FFF2-40B4-BE49-F238E27FC236}">
                <a16:creationId xmlns:a16="http://schemas.microsoft.com/office/drawing/2014/main" id="{51054359-371F-445F-B6D9-94EB8CB9DCDA}"/>
              </a:ext>
            </a:extLst>
          </p:cNvPr>
          <p:cNvSpPr/>
          <p:nvPr/>
        </p:nvSpPr>
        <p:spPr>
          <a:xfrm>
            <a:off x="3453809" y="3504816"/>
            <a:ext cx="265814" cy="297602"/>
          </a:xfrm>
          <a:prstGeom prst="mathMultiply">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hu-HU"/>
          </a:p>
        </p:txBody>
      </p:sp>
      <p:sp>
        <p:nvSpPr>
          <p:cNvPr id="11" name="Multiplication Sign 10">
            <a:extLst>
              <a:ext uri="{FF2B5EF4-FFF2-40B4-BE49-F238E27FC236}">
                <a16:creationId xmlns:a16="http://schemas.microsoft.com/office/drawing/2014/main" id="{1C713A5C-1941-41DC-867E-D94A65925080}"/>
              </a:ext>
            </a:extLst>
          </p:cNvPr>
          <p:cNvSpPr/>
          <p:nvPr/>
        </p:nvSpPr>
        <p:spPr>
          <a:xfrm>
            <a:off x="5528929" y="3229757"/>
            <a:ext cx="265814" cy="297602"/>
          </a:xfrm>
          <a:prstGeom prst="mathMultiply">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hu-HU"/>
          </a:p>
        </p:txBody>
      </p:sp>
      <p:pic>
        <p:nvPicPr>
          <p:cNvPr id="9" name="Graphic 8" descr="Checkmark">
            <a:extLst>
              <a:ext uri="{FF2B5EF4-FFF2-40B4-BE49-F238E27FC236}">
                <a16:creationId xmlns:a16="http://schemas.microsoft.com/office/drawing/2014/main" id="{F273094B-03AE-4463-B0ED-45F6CB340CA6}"/>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42377" y="1764651"/>
            <a:ext cx="228600" cy="228600"/>
          </a:xfrm>
          <a:prstGeom prst="rect">
            <a:avLst/>
          </a:prstGeom>
        </p:spPr>
      </p:pic>
      <p:pic>
        <p:nvPicPr>
          <p:cNvPr id="13" name="Graphic 12" descr="Checkmark">
            <a:extLst>
              <a:ext uri="{FF2B5EF4-FFF2-40B4-BE49-F238E27FC236}">
                <a16:creationId xmlns:a16="http://schemas.microsoft.com/office/drawing/2014/main" id="{26C293AE-83E7-4BAB-A9CD-BB1AE4FF6742}"/>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98042" y="1479464"/>
            <a:ext cx="228600" cy="228600"/>
          </a:xfrm>
          <a:prstGeom prst="rect">
            <a:avLst/>
          </a:prstGeom>
        </p:spPr>
      </p:pic>
      <p:pic>
        <p:nvPicPr>
          <p:cNvPr id="14" name="Graphic 13" descr="Checkmark">
            <a:extLst>
              <a:ext uri="{FF2B5EF4-FFF2-40B4-BE49-F238E27FC236}">
                <a16:creationId xmlns:a16="http://schemas.microsoft.com/office/drawing/2014/main" id="{2F022FE4-B348-49D4-B1BF-1813D0B5095E}"/>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31514" y="2350510"/>
            <a:ext cx="228600" cy="228600"/>
          </a:xfrm>
          <a:prstGeom prst="rect">
            <a:avLst/>
          </a:prstGeom>
        </p:spPr>
      </p:pic>
      <p:pic>
        <p:nvPicPr>
          <p:cNvPr id="15" name="Graphic 14" descr="Checkmark">
            <a:extLst>
              <a:ext uri="{FF2B5EF4-FFF2-40B4-BE49-F238E27FC236}">
                <a16:creationId xmlns:a16="http://schemas.microsoft.com/office/drawing/2014/main" id="{6CD29329-1C49-4BBB-8FB3-E868F1F818C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70169" y="2054136"/>
            <a:ext cx="228600" cy="228600"/>
          </a:xfrm>
          <a:prstGeom prst="rect">
            <a:avLst/>
          </a:prstGeom>
        </p:spPr>
      </p:pic>
      <p:pic>
        <p:nvPicPr>
          <p:cNvPr id="16" name="Graphic 15" descr="Checkmark">
            <a:extLst>
              <a:ext uri="{FF2B5EF4-FFF2-40B4-BE49-F238E27FC236}">
                <a16:creationId xmlns:a16="http://schemas.microsoft.com/office/drawing/2014/main" id="{D9211DCA-9A54-4336-B61E-9269317E8375}"/>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91270" y="2958625"/>
            <a:ext cx="228600" cy="228600"/>
          </a:xfrm>
          <a:prstGeom prst="rect">
            <a:avLst/>
          </a:prstGeom>
        </p:spPr>
      </p:pic>
      <p:pic>
        <p:nvPicPr>
          <p:cNvPr id="17" name="Graphic 16" descr="Checkmark">
            <a:extLst>
              <a:ext uri="{FF2B5EF4-FFF2-40B4-BE49-F238E27FC236}">
                <a16:creationId xmlns:a16="http://schemas.microsoft.com/office/drawing/2014/main" id="{A1CE4C7A-DAB6-489C-95EA-CAD27224C210}"/>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98277" y="2653347"/>
            <a:ext cx="228600" cy="228600"/>
          </a:xfrm>
          <a:prstGeom prst="rect">
            <a:avLst/>
          </a:prstGeom>
        </p:spPr>
      </p:pic>
      <p:pic>
        <p:nvPicPr>
          <p:cNvPr id="20" name="Picture 19" descr="A person holding a baseball bat&#10;&#10;Description automatically generated">
            <a:extLst>
              <a:ext uri="{FF2B5EF4-FFF2-40B4-BE49-F238E27FC236}">
                <a16:creationId xmlns:a16="http://schemas.microsoft.com/office/drawing/2014/main" id="{E105D15C-E3F6-4059-A75D-26AF9E8DC12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53" b="98704" l="9858" r="89814">
                        <a14:foregroundMark x1="62979" y1="94523" x2="62979" y2="94523"/>
                        <a14:foregroundMark x1="59693" y1="95406" x2="59693" y2="95406"/>
                        <a14:foregroundMark x1="59693" y1="95406" x2="59693" y2="95406"/>
                        <a14:foregroundMark x1="61774" y1="96525" x2="61774" y2="96525"/>
                        <a14:foregroundMark x1="38007" y1="84276" x2="95509" y2="80919"/>
                        <a14:foregroundMark x1="95509" y1="80919" x2="96276" y2="91696"/>
                        <a14:foregroundMark x1="96276" y1="91696" x2="57174" y2="98704"/>
                        <a14:foregroundMark x1="57174" y1="98704" x2="42607" y2="91284"/>
                        <a14:foregroundMark x1="42607" y1="91284" x2="41402" y2="83569"/>
                        <a14:foregroundMark x1="87952" y1="52945" x2="87952" y2="33039"/>
                        <a14:foregroundMark x1="89266" y1="55830" x2="88938" y2="30978"/>
                        <a14:foregroundMark x1="88938" y1="30978" x2="80613" y2="21673"/>
                        <a14:foregroundMark x1="80613" y1="21673" x2="61227" y2="20259"/>
                        <a14:foregroundMark x1="61227" y1="20259" x2="49726" y2="22261"/>
                      </a14:backgroundRemoval>
                    </a14:imgEffect>
                  </a14:imgLayer>
                </a14:imgProps>
              </a:ext>
            </a:extLst>
          </a:blip>
          <a:stretch>
            <a:fillRect/>
          </a:stretch>
        </p:blipFill>
        <p:spPr>
          <a:xfrm>
            <a:off x="6061698" y="57247"/>
            <a:ext cx="2765616" cy="5143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1135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D8FE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15380-DB06-4F2D-BC17-64158595DC23}"/>
              </a:ext>
            </a:extLst>
          </p:cNvPr>
          <p:cNvSpPr>
            <a:spLocks noGrp="1"/>
          </p:cNvSpPr>
          <p:nvPr>
            <p:ph type="title"/>
          </p:nvPr>
        </p:nvSpPr>
        <p:spPr>
          <a:xfrm>
            <a:off x="1493874" y="2094000"/>
            <a:ext cx="6156251" cy="955500"/>
          </a:xfrm>
        </p:spPr>
        <p:txBody>
          <a:bodyPr anchor="ctr"/>
          <a:lstStyle/>
          <a:p>
            <a:pPr algn="ctr"/>
            <a:r>
              <a:rPr lang="en-US" sz="5400" dirty="0"/>
              <a:t>Model evaluation</a:t>
            </a:r>
            <a:br>
              <a:rPr lang="en-US" sz="5400" dirty="0"/>
            </a:br>
            <a:r>
              <a:rPr lang="en-US" sz="2800" b="0" dirty="0"/>
              <a:t>Top Talent - Binary Classification</a:t>
            </a:r>
            <a:endParaRPr lang="hu-HU" sz="5400" b="0" dirty="0"/>
          </a:p>
        </p:txBody>
      </p:sp>
    </p:spTree>
    <p:extLst>
      <p:ext uri="{BB962C8B-B14F-4D97-AF65-F5344CB8AC3E}">
        <p14:creationId xmlns:p14="http://schemas.microsoft.com/office/powerpoint/2010/main" val="2729437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7" y="995973"/>
            <a:ext cx="8421624"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Model results</a:t>
            </a:r>
          </a:p>
        </p:txBody>
      </p:sp>
      <p:sp>
        <p:nvSpPr>
          <p:cNvPr id="6" name="Google Shape;501;p64">
            <a:extLst>
              <a:ext uri="{FF2B5EF4-FFF2-40B4-BE49-F238E27FC236}">
                <a16:creationId xmlns:a16="http://schemas.microsoft.com/office/drawing/2014/main" id="{31C554AB-8C21-4FE5-8581-A733987CF812}"/>
              </a:ext>
            </a:extLst>
          </p:cNvPr>
          <p:cNvSpPr txBox="1">
            <a:spLocks/>
          </p:cNvSpPr>
          <p:nvPr/>
        </p:nvSpPr>
        <p:spPr>
          <a:xfrm>
            <a:off x="306088" y="1566790"/>
            <a:ext cx="8445458" cy="521329"/>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Model performance </a:t>
            </a:r>
            <a:r>
              <a:rPr lang="en-US" dirty="0">
                <a:solidFill>
                  <a:schemeClr val="dk1"/>
                </a:solidFill>
                <a:latin typeface="Roboto"/>
                <a:ea typeface="Roboto"/>
              </a:rPr>
              <a:t>(same random seed where applicable)</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graphicFrame>
        <p:nvGraphicFramePr>
          <p:cNvPr id="2" name="Table 2">
            <a:extLst>
              <a:ext uri="{FF2B5EF4-FFF2-40B4-BE49-F238E27FC236}">
                <a16:creationId xmlns:a16="http://schemas.microsoft.com/office/drawing/2014/main" id="{2BA7B3EB-B102-4553-B57D-C28818099331}"/>
              </a:ext>
            </a:extLst>
          </p:cNvPr>
          <p:cNvGraphicFramePr>
            <a:graphicFrameLocks noGrp="1"/>
          </p:cNvGraphicFramePr>
          <p:nvPr>
            <p:extLst>
              <p:ext uri="{D42A27DB-BD31-4B8C-83A1-F6EECF244321}">
                <p14:modId xmlns:p14="http://schemas.microsoft.com/office/powerpoint/2010/main" val="1338752261"/>
              </p:ext>
            </p:extLst>
          </p:nvPr>
        </p:nvGraphicFramePr>
        <p:xfrm>
          <a:off x="306088" y="2013977"/>
          <a:ext cx="8322250" cy="2360313"/>
        </p:xfrm>
        <a:graphic>
          <a:graphicData uri="http://schemas.openxmlformats.org/drawingml/2006/table">
            <a:tbl>
              <a:tblPr firstRow="1" bandRow="1">
                <a:tableStyleId>{5C22544A-7EE6-4342-B048-85BDC9FD1C3A}</a:tableStyleId>
              </a:tblPr>
              <a:tblGrid>
                <a:gridCol w="4191771">
                  <a:extLst>
                    <a:ext uri="{9D8B030D-6E8A-4147-A177-3AD203B41FA5}">
                      <a16:colId xmlns:a16="http://schemas.microsoft.com/office/drawing/2014/main" val="562669166"/>
                    </a:ext>
                  </a:extLst>
                </a:gridCol>
                <a:gridCol w="926757">
                  <a:extLst>
                    <a:ext uri="{9D8B030D-6E8A-4147-A177-3AD203B41FA5}">
                      <a16:colId xmlns:a16="http://schemas.microsoft.com/office/drawing/2014/main" val="1730631945"/>
                    </a:ext>
                  </a:extLst>
                </a:gridCol>
                <a:gridCol w="3203722">
                  <a:extLst>
                    <a:ext uri="{9D8B030D-6E8A-4147-A177-3AD203B41FA5}">
                      <a16:colId xmlns:a16="http://schemas.microsoft.com/office/drawing/2014/main" val="3698766566"/>
                    </a:ext>
                  </a:extLst>
                </a:gridCol>
              </a:tblGrid>
              <a:tr h="480957">
                <a:tc>
                  <a:txBody>
                    <a:bodyPr/>
                    <a:lstStyle/>
                    <a:p>
                      <a:r>
                        <a:rPr lang="en-US" dirty="0"/>
                        <a:t>Model</a:t>
                      </a:r>
                      <a:endParaRPr lang="hu-HU" dirty="0"/>
                    </a:p>
                  </a:txBody>
                  <a:tcPr>
                    <a:solidFill>
                      <a:srgbClr val="2D8FE2"/>
                    </a:solidFill>
                  </a:tcPr>
                </a:tc>
                <a:tc>
                  <a:txBody>
                    <a:bodyPr/>
                    <a:lstStyle/>
                    <a:p>
                      <a:pPr algn="ctr"/>
                      <a:r>
                        <a:rPr lang="en-US" dirty="0" err="1"/>
                        <a:t>LogLoss</a:t>
                      </a:r>
                      <a:endParaRPr lang="hu-HU" dirty="0"/>
                    </a:p>
                  </a:txBody>
                  <a:tcPr>
                    <a:solidFill>
                      <a:srgbClr val="2D8FE2"/>
                    </a:solidFill>
                  </a:tcPr>
                </a:tc>
                <a:tc>
                  <a:txBody>
                    <a:bodyPr/>
                    <a:lstStyle/>
                    <a:p>
                      <a:pPr algn="ctr"/>
                      <a:r>
                        <a:rPr lang="en-US" dirty="0"/>
                        <a:t>Baseline </a:t>
                      </a:r>
                      <a:r>
                        <a:rPr lang="en-US" dirty="0" err="1"/>
                        <a:t>LogLoss</a:t>
                      </a:r>
                      <a:r>
                        <a:rPr lang="en-US" dirty="0"/>
                        <a:t> (35% prevalence)</a:t>
                      </a:r>
                      <a:endParaRPr lang="hu-HU" dirty="0"/>
                    </a:p>
                  </a:txBody>
                  <a:tcPr>
                    <a:solidFill>
                      <a:srgbClr val="2D8FE2"/>
                    </a:solidFill>
                  </a:tcPr>
                </a:tc>
                <a:extLst>
                  <a:ext uri="{0D108BD9-81ED-4DB2-BD59-A6C34878D82A}">
                    <a16:rowId xmlns:a16="http://schemas.microsoft.com/office/drawing/2014/main" val="4053920205"/>
                  </a:ext>
                </a:extLst>
              </a:tr>
              <a:tr h="313226">
                <a:tc>
                  <a:txBody>
                    <a:bodyPr/>
                    <a:lstStyle/>
                    <a:p>
                      <a:r>
                        <a:rPr lang="en-US" dirty="0"/>
                        <a:t>Raw per game</a:t>
                      </a:r>
                      <a:endParaRPr lang="hu-HU" dirty="0"/>
                    </a:p>
                  </a:txBody>
                  <a:tcPr>
                    <a:solidFill>
                      <a:schemeClr val="tx2"/>
                    </a:solidFill>
                  </a:tcPr>
                </a:tc>
                <a:tc>
                  <a:txBody>
                    <a:bodyPr/>
                    <a:lstStyle/>
                    <a:p>
                      <a:pPr algn="ctr"/>
                      <a:r>
                        <a:rPr lang="en-US" b="1" dirty="0"/>
                        <a:t>0.4738</a:t>
                      </a:r>
                      <a:endParaRPr lang="hu-HU" b="1" dirty="0"/>
                    </a:p>
                  </a:txBody>
                  <a:tcPr>
                    <a:solidFill>
                      <a:schemeClr val="tx2"/>
                    </a:solidFill>
                  </a:tcPr>
                </a:tc>
                <a:tc rowSpan="6">
                  <a:txBody>
                    <a:bodyPr/>
                    <a:lstStyle/>
                    <a:p>
                      <a:pPr algn="ctr"/>
                      <a:r>
                        <a:rPr lang="en-US" b="1" dirty="0"/>
                        <a:t>~0.65</a:t>
                      </a:r>
                      <a:endParaRPr lang="hu-HU" b="1" dirty="0"/>
                    </a:p>
                  </a:txBody>
                  <a:tcPr anchor="ctr">
                    <a:solidFill>
                      <a:schemeClr val="tx2"/>
                    </a:solidFill>
                  </a:tcPr>
                </a:tc>
                <a:extLst>
                  <a:ext uri="{0D108BD9-81ED-4DB2-BD59-A6C34878D82A}">
                    <a16:rowId xmlns:a16="http://schemas.microsoft.com/office/drawing/2014/main" val="2626834309"/>
                  </a:ext>
                </a:extLst>
              </a:tr>
              <a:tr h="313226">
                <a:tc>
                  <a:txBody>
                    <a:bodyPr/>
                    <a:lstStyle/>
                    <a:p>
                      <a:r>
                        <a:rPr lang="en-US" dirty="0"/>
                        <a:t>Normalized per game</a:t>
                      </a:r>
                      <a:endParaRPr lang="hu-HU" dirty="0"/>
                    </a:p>
                  </a:txBody>
                  <a:tcPr>
                    <a:solidFill>
                      <a:schemeClr val="tx2"/>
                    </a:solidFill>
                  </a:tcPr>
                </a:tc>
                <a:tc>
                  <a:txBody>
                    <a:bodyPr/>
                    <a:lstStyle/>
                    <a:p>
                      <a:pPr algn="ctr"/>
                      <a:r>
                        <a:rPr lang="en-US" b="1" dirty="0"/>
                        <a:t>0.4667</a:t>
                      </a:r>
                      <a:endParaRPr lang="hu-HU" b="1" dirty="0"/>
                    </a:p>
                  </a:txBody>
                  <a:tcPr>
                    <a:solidFill>
                      <a:schemeClr val="tx2"/>
                    </a:solidFill>
                  </a:tcPr>
                </a:tc>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hu-HU" b="1" dirty="0"/>
                    </a:p>
                  </a:txBody>
                  <a:tcPr/>
                </a:tc>
                <a:extLst>
                  <a:ext uri="{0D108BD9-81ED-4DB2-BD59-A6C34878D82A}">
                    <a16:rowId xmlns:a16="http://schemas.microsoft.com/office/drawing/2014/main" val="3186831037"/>
                  </a:ext>
                </a:extLst>
              </a:tr>
              <a:tr h="313226">
                <a:tc>
                  <a:txBody>
                    <a:bodyPr/>
                    <a:lstStyle/>
                    <a:p>
                      <a:r>
                        <a:rPr lang="en-US" dirty="0"/>
                        <a:t>Normalized - irrelevant stats removed</a:t>
                      </a:r>
                      <a:endParaRPr lang="hu-HU" dirty="0"/>
                    </a:p>
                  </a:txBody>
                  <a:tcPr>
                    <a:solidFill>
                      <a:schemeClr val="tx2"/>
                    </a:solidFill>
                  </a:tcPr>
                </a:tc>
                <a:tc>
                  <a:txBody>
                    <a:bodyPr/>
                    <a:lstStyle/>
                    <a:p>
                      <a:pPr algn="ctr"/>
                      <a:r>
                        <a:rPr lang="en-US" b="1" dirty="0"/>
                        <a:t>0.4750</a:t>
                      </a:r>
                      <a:endParaRPr lang="hu-HU" b="1" dirty="0"/>
                    </a:p>
                  </a:txBody>
                  <a:tcPr>
                    <a:solidFill>
                      <a:schemeClr val="tx2"/>
                    </a:solidFill>
                  </a:tcPr>
                </a:tc>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hu-HU" b="1" dirty="0"/>
                    </a:p>
                  </a:txBody>
                  <a:tcPr/>
                </a:tc>
                <a:extLst>
                  <a:ext uri="{0D108BD9-81ED-4DB2-BD59-A6C34878D82A}">
                    <a16:rowId xmlns:a16="http://schemas.microsoft.com/office/drawing/2014/main" val="639430515"/>
                  </a:ext>
                </a:extLst>
              </a:tr>
              <a:tr h="313226">
                <a:tc>
                  <a:txBody>
                    <a:bodyPr/>
                    <a:lstStyle/>
                    <a:p>
                      <a:r>
                        <a:rPr lang="en-US" dirty="0"/>
                        <a:t>Normalized - special positions removed</a:t>
                      </a:r>
                      <a:endParaRPr lang="hu-HU" dirty="0"/>
                    </a:p>
                  </a:txBody>
                  <a:tcPr>
                    <a:solidFill>
                      <a:schemeClr val="tx2"/>
                    </a:solidFill>
                  </a:tcPr>
                </a:tc>
                <a:tc>
                  <a:txBody>
                    <a:bodyPr/>
                    <a:lstStyle/>
                    <a:p>
                      <a:pPr algn="ctr"/>
                      <a:r>
                        <a:rPr lang="en-US" b="1" dirty="0"/>
                        <a:t>0.4515</a:t>
                      </a:r>
                      <a:endParaRPr lang="hu-HU" b="1" dirty="0"/>
                    </a:p>
                  </a:txBody>
                  <a:tcPr>
                    <a:solidFill>
                      <a:schemeClr val="tx2"/>
                    </a:solidFill>
                  </a:tcPr>
                </a:tc>
                <a:tc vMerge="1">
                  <a:txBody>
                    <a:bodyPr/>
                    <a:lstStyle/>
                    <a:p>
                      <a:pPr algn="ctr"/>
                      <a:endParaRPr lang="hu-HU" b="1" dirty="0"/>
                    </a:p>
                  </a:txBody>
                  <a:tcPr/>
                </a:tc>
                <a:extLst>
                  <a:ext uri="{0D108BD9-81ED-4DB2-BD59-A6C34878D82A}">
                    <a16:rowId xmlns:a16="http://schemas.microsoft.com/office/drawing/2014/main" val="1512918723"/>
                  </a:ext>
                </a:extLst>
              </a:tr>
              <a:tr h="313226">
                <a:tc>
                  <a:txBody>
                    <a:bodyPr/>
                    <a:lstStyle/>
                    <a:p>
                      <a:r>
                        <a:rPr lang="en-US" dirty="0"/>
                        <a:t>Normalized Offense</a:t>
                      </a:r>
                      <a:endParaRPr lang="hu-HU" dirty="0"/>
                    </a:p>
                  </a:txBody>
                  <a:tcPr>
                    <a:solidFill>
                      <a:schemeClr val="tx2"/>
                    </a:solidFill>
                  </a:tcPr>
                </a:tc>
                <a:tc>
                  <a:txBody>
                    <a:bodyPr/>
                    <a:lstStyle/>
                    <a:p>
                      <a:pPr algn="ctr"/>
                      <a:r>
                        <a:rPr lang="en-US" b="1" dirty="0"/>
                        <a:t>0.3788</a:t>
                      </a:r>
                      <a:endParaRPr lang="hu-HU" b="1" dirty="0"/>
                    </a:p>
                  </a:txBody>
                  <a:tcPr>
                    <a:solidFill>
                      <a:schemeClr val="tx2"/>
                    </a:solidFill>
                  </a:tcPr>
                </a:tc>
                <a:tc vMerge="1">
                  <a:txBody>
                    <a:bodyPr/>
                    <a:lstStyle/>
                    <a:p>
                      <a:pPr algn="ctr"/>
                      <a:endParaRPr lang="hu-HU" b="1" dirty="0"/>
                    </a:p>
                  </a:txBody>
                  <a:tcPr anchor="ctr"/>
                </a:tc>
                <a:extLst>
                  <a:ext uri="{0D108BD9-81ED-4DB2-BD59-A6C34878D82A}">
                    <a16:rowId xmlns:a16="http://schemas.microsoft.com/office/drawing/2014/main" val="3940042621"/>
                  </a:ext>
                </a:extLst>
              </a:tr>
              <a:tr h="313226">
                <a:tc>
                  <a:txBody>
                    <a:bodyPr/>
                    <a:lstStyle/>
                    <a:p>
                      <a:r>
                        <a:rPr lang="en-US" dirty="0"/>
                        <a:t>Normalized Defense</a:t>
                      </a:r>
                      <a:endParaRPr lang="hu-HU" dirty="0"/>
                    </a:p>
                  </a:txBody>
                  <a:tcPr>
                    <a:solidFill>
                      <a:schemeClr val="tx2"/>
                    </a:solidFill>
                  </a:tcPr>
                </a:tc>
                <a:tc>
                  <a:txBody>
                    <a:bodyPr/>
                    <a:lstStyle/>
                    <a:p>
                      <a:pPr algn="ctr"/>
                      <a:r>
                        <a:rPr lang="en-US" b="1" dirty="0"/>
                        <a:t>0.5172</a:t>
                      </a:r>
                      <a:endParaRPr lang="hu-HU" b="1" dirty="0"/>
                    </a:p>
                  </a:txBody>
                  <a:tcPr>
                    <a:solidFill>
                      <a:schemeClr val="tx2"/>
                    </a:solidFill>
                  </a:tcPr>
                </a:tc>
                <a:tc vMerge="1">
                  <a:txBody>
                    <a:bodyPr/>
                    <a:lstStyle/>
                    <a:p>
                      <a:pPr algn="ctr"/>
                      <a:endParaRPr lang="hu-HU" b="1" dirty="0"/>
                    </a:p>
                  </a:txBody>
                  <a:tcPr anchor="ctr"/>
                </a:tc>
                <a:extLst>
                  <a:ext uri="{0D108BD9-81ED-4DB2-BD59-A6C34878D82A}">
                    <a16:rowId xmlns:a16="http://schemas.microsoft.com/office/drawing/2014/main" val="428457612"/>
                  </a:ext>
                </a:extLst>
              </a:tr>
            </a:tbl>
          </a:graphicData>
        </a:graphic>
      </p:graphicFrame>
    </p:spTree>
    <p:extLst>
      <p:ext uri="{BB962C8B-B14F-4D97-AF65-F5344CB8AC3E}">
        <p14:creationId xmlns:p14="http://schemas.microsoft.com/office/powerpoint/2010/main" val="4180294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3"/>
          <p:cNvSpPr txBox="1">
            <a:spLocks noGrp="1"/>
          </p:cNvSpPr>
          <p:nvPr>
            <p:ph type="body" idx="1"/>
          </p:nvPr>
        </p:nvSpPr>
        <p:spPr>
          <a:xfrm>
            <a:off x="3886200" y="1258957"/>
            <a:ext cx="4600200" cy="2955234"/>
          </a:xfrm>
          <a:prstGeom prst="rect">
            <a:avLst/>
          </a:prstGeom>
        </p:spPr>
        <p:txBody>
          <a:bodyPr spcFirstLastPara="1" wrap="square" lIns="68575" tIns="34275" rIns="68575" bIns="34275" anchor="ctr" anchorCtr="0">
            <a:noAutofit/>
          </a:bodyPr>
          <a:lstStyle/>
          <a:p>
            <a:pPr marL="457200" lvl="0" indent="-361950" algn="l" rtl="0">
              <a:spcBef>
                <a:spcPts val="800"/>
              </a:spcBef>
              <a:spcAft>
                <a:spcPts val="0"/>
              </a:spcAft>
              <a:buSzPts val="2100"/>
            </a:pPr>
            <a:r>
              <a:rPr lang="en" dirty="0"/>
              <a:t>Introduction</a:t>
            </a:r>
            <a:endParaRPr dirty="0"/>
          </a:p>
          <a:p>
            <a:pPr marL="457200" lvl="0" indent="-361950" algn="l" rtl="0">
              <a:spcBef>
                <a:spcPts val="1000"/>
              </a:spcBef>
              <a:spcAft>
                <a:spcPts val="0"/>
              </a:spcAft>
              <a:buSzPts val="2100"/>
            </a:pPr>
            <a:r>
              <a:rPr lang="en" dirty="0"/>
              <a:t>Datasets</a:t>
            </a:r>
          </a:p>
          <a:p>
            <a:pPr marL="457200" lvl="0" indent="-361950" algn="l" rtl="0">
              <a:spcBef>
                <a:spcPts val="1000"/>
              </a:spcBef>
              <a:spcAft>
                <a:spcPts val="0"/>
              </a:spcAft>
              <a:buSzPts val="2100"/>
            </a:pPr>
            <a:r>
              <a:rPr lang="en-US" dirty="0"/>
              <a:t>Modeling approach</a:t>
            </a:r>
            <a:endParaRPr lang="en" dirty="0"/>
          </a:p>
          <a:p>
            <a:pPr marL="457200" lvl="0" indent="-361950" algn="l" rtl="0">
              <a:spcBef>
                <a:spcPts val="1000"/>
              </a:spcBef>
              <a:spcAft>
                <a:spcPts val="0"/>
              </a:spcAft>
              <a:buSzPts val="2100"/>
            </a:pPr>
            <a:r>
              <a:rPr lang="en-US" dirty="0"/>
              <a:t>Deployment</a:t>
            </a:r>
            <a:endParaRPr lang="en" dirty="0"/>
          </a:p>
          <a:p>
            <a:pPr marL="457200" lvl="0" indent="-361950" algn="l" rtl="0">
              <a:spcBef>
                <a:spcPts val="1000"/>
              </a:spcBef>
              <a:spcAft>
                <a:spcPts val="0"/>
              </a:spcAft>
              <a:buSzPts val="2100"/>
            </a:pPr>
            <a:r>
              <a:rPr lang="en-US" dirty="0"/>
              <a:t>Challenges</a:t>
            </a:r>
            <a:endParaRPr dirty="0"/>
          </a:p>
          <a:p>
            <a:pPr marL="457200" lvl="0" indent="-361950" algn="l" rtl="0">
              <a:spcBef>
                <a:spcPts val="1000"/>
              </a:spcBef>
              <a:spcAft>
                <a:spcPts val="1000"/>
              </a:spcAft>
              <a:buSzPts val="2100"/>
            </a:pPr>
            <a:r>
              <a:rPr lang="en" dirty="0"/>
              <a:t>Conclusion</a:t>
            </a:r>
          </a:p>
          <a:p>
            <a:pPr marL="457200" lvl="0" indent="-361950" algn="l" rtl="0">
              <a:spcBef>
                <a:spcPts val="1000"/>
              </a:spcBef>
              <a:spcAft>
                <a:spcPts val="1000"/>
              </a:spcAft>
              <a:buSzPts val="2100"/>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6" name="Google Shape;501;p64">
            <a:extLst>
              <a:ext uri="{FF2B5EF4-FFF2-40B4-BE49-F238E27FC236}">
                <a16:creationId xmlns:a16="http://schemas.microsoft.com/office/drawing/2014/main" id="{31C554AB-8C21-4FE5-8581-A733987CF812}"/>
              </a:ext>
            </a:extLst>
          </p:cNvPr>
          <p:cNvSpPr txBox="1">
            <a:spLocks/>
          </p:cNvSpPr>
          <p:nvPr/>
        </p:nvSpPr>
        <p:spPr>
          <a:xfrm>
            <a:off x="515662" y="1394378"/>
            <a:ext cx="8445458" cy="337574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pic>
        <p:nvPicPr>
          <p:cNvPr id="3" name="Picture 2">
            <a:extLst>
              <a:ext uri="{FF2B5EF4-FFF2-40B4-BE49-F238E27FC236}">
                <a16:creationId xmlns:a16="http://schemas.microsoft.com/office/drawing/2014/main" id="{3B11DAC2-96BD-4198-AEE9-064FAF2ED30C}"/>
              </a:ext>
            </a:extLst>
          </p:cNvPr>
          <p:cNvPicPr>
            <a:picLocks noChangeAspect="1"/>
          </p:cNvPicPr>
          <p:nvPr/>
        </p:nvPicPr>
        <p:blipFill rotWithShape="1">
          <a:blip r:embed="rId3"/>
          <a:srcRect/>
          <a:stretch/>
        </p:blipFill>
        <p:spPr>
          <a:xfrm>
            <a:off x="3881021" y="1646582"/>
            <a:ext cx="4844907" cy="2144257"/>
          </a:xfrm>
          <a:prstGeom prst="rect">
            <a:avLst/>
          </a:prstGeom>
        </p:spPr>
      </p:pic>
      <p:sp>
        <p:nvSpPr>
          <p:cNvPr id="8" name="Google Shape;501;p64">
            <a:extLst>
              <a:ext uri="{FF2B5EF4-FFF2-40B4-BE49-F238E27FC236}">
                <a16:creationId xmlns:a16="http://schemas.microsoft.com/office/drawing/2014/main" id="{31C8641B-D8E6-4177-927C-8D5644C736B7}"/>
              </a:ext>
            </a:extLst>
          </p:cNvPr>
          <p:cNvSpPr txBox="1">
            <a:spLocks/>
          </p:cNvSpPr>
          <p:nvPr/>
        </p:nvSpPr>
        <p:spPr>
          <a:xfrm>
            <a:off x="306088" y="1516609"/>
            <a:ext cx="3574933" cy="3058228"/>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sz="1200" b="1" dirty="0">
                <a:solidFill>
                  <a:schemeClr val="dk1"/>
                </a:solidFill>
                <a:latin typeface="Roboto"/>
                <a:ea typeface="Roboto"/>
              </a:rPr>
              <a:t>Top performing model</a:t>
            </a:r>
          </a:p>
          <a:p>
            <a:pPr marL="285750" lvl="2" indent="-285750">
              <a:lnSpc>
                <a:spcPct val="90000"/>
              </a:lnSpc>
              <a:spcBef>
                <a:spcPts val="800"/>
              </a:spcBef>
              <a:buClr>
                <a:schemeClr val="accent1"/>
              </a:buClr>
              <a:buSzPts val="1800"/>
              <a:buFont typeface="Arial" panose="020B0604020202020204" pitchFamily="34" charset="0"/>
              <a:buChar char="•"/>
            </a:pPr>
            <a:r>
              <a:rPr lang="en-US" sz="1200" dirty="0">
                <a:solidFill>
                  <a:schemeClr val="dk1"/>
                </a:solidFill>
                <a:latin typeface="Roboto"/>
                <a:ea typeface="Roboto"/>
              </a:rPr>
              <a:t>ENET Blender (</a:t>
            </a:r>
            <a:r>
              <a:rPr lang="en-US" sz="1200" dirty="0" err="1">
                <a:solidFill>
                  <a:schemeClr val="dk1"/>
                </a:solidFill>
                <a:latin typeface="Roboto"/>
                <a:ea typeface="Roboto"/>
              </a:rPr>
              <a:t>LogLoss</a:t>
            </a:r>
            <a:r>
              <a:rPr lang="en-US" sz="1200" dirty="0">
                <a:solidFill>
                  <a:schemeClr val="dk1"/>
                </a:solidFill>
                <a:latin typeface="Roboto"/>
                <a:ea typeface="Roboto"/>
              </a:rPr>
              <a:t> of 0.4738)</a:t>
            </a:r>
          </a:p>
          <a:p>
            <a:pPr marL="285750" lvl="2" indent="-285750">
              <a:lnSpc>
                <a:spcPct val="90000"/>
              </a:lnSpc>
              <a:spcBef>
                <a:spcPts val="800"/>
              </a:spcBef>
              <a:buClr>
                <a:schemeClr val="accent1"/>
              </a:buClr>
              <a:buSzPts val="1800"/>
              <a:buFont typeface="Arial" panose="020B0604020202020204" pitchFamily="34" charset="0"/>
              <a:buChar char="•"/>
            </a:pPr>
            <a:r>
              <a:rPr lang="en-US" sz="1200" dirty="0">
                <a:solidFill>
                  <a:schemeClr val="dk1"/>
                </a:solidFill>
                <a:latin typeface="Roboto"/>
                <a:ea typeface="Roboto"/>
              </a:rPr>
              <a:t>Top non-blender: Light Gradient Boosting on </a:t>
            </a:r>
            <a:r>
              <a:rPr lang="en-US" sz="1200" dirty="0" err="1">
                <a:solidFill>
                  <a:schemeClr val="dk1"/>
                </a:solidFill>
                <a:latin typeface="Roboto"/>
                <a:ea typeface="Roboto"/>
              </a:rPr>
              <a:t>ElasticNet</a:t>
            </a:r>
            <a:r>
              <a:rPr lang="en-US" sz="1200" dirty="0">
                <a:solidFill>
                  <a:schemeClr val="dk1"/>
                </a:solidFill>
                <a:latin typeface="Roboto"/>
                <a:ea typeface="Roboto"/>
              </a:rPr>
              <a:t> Predictions (0.4809)</a:t>
            </a:r>
          </a:p>
          <a:p>
            <a:pPr marL="285750" lvl="2" indent="-285750">
              <a:lnSpc>
                <a:spcPct val="90000"/>
              </a:lnSpc>
              <a:spcBef>
                <a:spcPts val="800"/>
              </a:spcBef>
              <a:buClr>
                <a:schemeClr val="accent1"/>
              </a:buClr>
              <a:buSzPts val="1800"/>
              <a:buFont typeface="Arial" panose="020B0604020202020204" pitchFamily="34" charset="0"/>
              <a:buChar char="•"/>
            </a:pPr>
            <a:r>
              <a:rPr lang="en-US" sz="1200" dirty="0">
                <a:solidFill>
                  <a:schemeClr val="dk1"/>
                </a:solidFill>
                <a:latin typeface="Roboto"/>
                <a:ea typeface="Roboto"/>
              </a:rPr>
              <a:t>Blender model performs consistently better, but makes predictions slower (that’s ok, player evaluation is not very time sensitive)</a:t>
            </a:r>
            <a:endParaRPr lang="en-US" sz="1200" b="1" dirty="0">
              <a:solidFill>
                <a:schemeClr val="dk1"/>
              </a:solidFill>
              <a:latin typeface="Roboto"/>
              <a:ea typeface="Roboto"/>
            </a:endParaRPr>
          </a:p>
          <a:p>
            <a:pPr lvl="2">
              <a:lnSpc>
                <a:spcPct val="90000"/>
              </a:lnSpc>
              <a:spcBef>
                <a:spcPts val="800"/>
              </a:spcBef>
              <a:buClr>
                <a:schemeClr val="accent1"/>
              </a:buClr>
              <a:buSzPts val="1800"/>
            </a:pPr>
            <a:r>
              <a:rPr lang="en-US" sz="1200" b="1" dirty="0">
                <a:solidFill>
                  <a:schemeClr val="dk1"/>
                </a:solidFill>
                <a:latin typeface="Roboto"/>
                <a:ea typeface="Roboto"/>
              </a:rPr>
              <a:t>Data preprocessing</a:t>
            </a:r>
          </a:p>
          <a:p>
            <a:pPr marL="285750" lvl="2" indent="-285750">
              <a:lnSpc>
                <a:spcPct val="90000"/>
              </a:lnSpc>
              <a:spcBef>
                <a:spcPts val="800"/>
              </a:spcBef>
              <a:buClr>
                <a:schemeClr val="accent1"/>
              </a:buClr>
              <a:buSzPts val="1800"/>
              <a:buFont typeface="Arial" panose="020B0604020202020204" pitchFamily="34" charset="0"/>
              <a:buChar char="•"/>
            </a:pPr>
            <a:r>
              <a:rPr lang="en-US" sz="1200" dirty="0">
                <a:solidFill>
                  <a:schemeClr val="dk1"/>
                </a:solidFill>
                <a:latin typeface="Roboto"/>
                <a:ea typeface="Roboto"/>
              </a:rPr>
              <a:t>Impute missing numeric values and standardize</a:t>
            </a:r>
          </a:p>
          <a:p>
            <a:pPr marL="285750" lvl="2" indent="-285750">
              <a:lnSpc>
                <a:spcPct val="90000"/>
              </a:lnSpc>
              <a:spcBef>
                <a:spcPts val="800"/>
              </a:spcBef>
              <a:buClr>
                <a:schemeClr val="accent1"/>
              </a:buClr>
              <a:buSzPts val="1800"/>
              <a:buFont typeface="Arial" panose="020B0604020202020204" pitchFamily="34" charset="0"/>
              <a:buChar char="•"/>
            </a:pPr>
            <a:r>
              <a:rPr lang="en-US" sz="1200" dirty="0">
                <a:solidFill>
                  <a:schemeClr val="dk1"/>
                </a:solidFill>
                <a:latin typeface="Roboto"/>
                <a:ea typeface="Roboto"/>
              </a:rPr>
              <a:t>One-hot and ordinal encoding of categorical variables</a:t>
            </a:r>
          </a:p>
          <a:p>
            <a:pPr marL="285750" lvl="2" indent="-285750">
              <a:lnSpc>
                <a:spcPct val="90000"/>
              </a:lnSpc>
              <a:spcBef>
                <a:spcPts val="800"/>
              </a:spcBef>
              <a:buClr>
                <a:schemeClr val="accent1"/>
              </a:buClr>
              <a:buSzPts val="1800"/>
              <a:buFont typeface="Arial" panose="020B0604020202020204" pitchFamily="34" charset="0"/>
              <a:buChar char="•"/>
            </a:pPr>
            <a:r>
              <a:rPr lang="en-US" sz="1200" dirty="0">
                <a:solidFill>
                  <a:schemeClr val="dk1"/>
                </a:solidFill>
                <a:latin typeface="Roboto"/>
                <a:ea typeface="Roboto"/>
              </a:rPr>
              <a:t>Elastic-net classifier with L1 and L2 regularization</a:t>
            </a:r>
          </a:p>
        </p:txBody>
      </p:sp>
      <p:pic>
        <p:nvPicPr>
          <p:cNvPr id="4" name="Picture 3">
            <a:extLst>
              <a:ext uri="{FF2B5EF4-FFF2-40B4-BE49-F238E27FC236}">
                <a16:creationId xmlns:a16="http://schemas.microsoft.com/office/drawing/2014/main" id="{9F56F903-3EF6-4C43-9A93-85FA98C183D8}"/>
              </a:ext>
            </a:extLst>
          </p:cNvPr>
          <p:cNvPicPr>
            <a:picLocks noChangeAspect="1"/>
          </p:cNvPicPr>
          <p:nvPr/>
        </p:nvPicPr>
        <p:blipFill>
          <a:blip r:embed="rId4"/>
          <a:stretch>
            <a:fillRect/>
          </a:stretch>
        </p:blipFill>
        <p:spPr>
          <a:xfrm>
            <a:off x="3881021" y="3872174"/>
            <a:ext cx="4844907" cy="767423"/>
          </a:xfrm>
          <a:prstGeom prst="rect">
            <a:avLst/>
          </a:prstGeom>
        </p:spPr>
      </p:pic>
      <p:sp>
        <p:nvSpPr>
          <p:cNvPr id="9" name="Téglalap 13">
            <a:extLst>
              <a:ext uri="{FF2B5EF4-FFF2-40B4-BE49-F238E27FC236}">
                <a16:creationId xmlns:a16="http://schemas.microsoft.com/office/drawing/2014/main" id="{FA7C5BB2-0B02-4E86-988E-056290A32FDB}"/>
              </a:ext>
            </a:extLst>
          </p:cNvPr>
          <p:cNvSpPr/>
          <p:nvPr/>
        </p:nvSpPr>
        <p:spPr>
          <a:xfrm>
            <a:off x="306088" y="995973"/>
            <a:ext cx="8419840"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Leaderboard and Blueprint</a:t>
            </a:r>
          </a:p>
        </p:txBody>
      </p:sp>
    </p:spTree>
    <p:extLst>
      <p:ext uri="{BB962C8B-B14F-4D97-AF65-F5344CB8AC3E}">
        <p14:creationId xmlns:p14="http://schemas.microsoft.com/office/powerpoint/2010/main" val="2845446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995973"/>
            <a:ext cx="8421624"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Lift Chart for Holdout</a:t>
            </a:r>
          </a:p>
        </p:txBody>
      </p:sp>
      <p:sp>
        <p:nvSpPr>
          <p:cNvPr id="6" name="Google Shape;501;p64">
            <a:extLst>
              <a:ext uri="{FF2B5EF4-FFF2-40B4-BE49-F238E27FC236}">
                <a16:creationId xmlns:a16="http://schemas.microsoft.com/office/drawing/2014/main" id="{31C554AB-8C21-4FE5-8581-A733987CF812}"/>
              </a:ext>
            </a:extLst>
          </p:cNvPr>
          <p:cNvSpPr txBox="1">
            <a:spLocks/>
          </p:cNvSpPr>
          <p:nvPr/>
        </p:nvSpPr>
        <p:spPr>
          <a:xfrm>
            <a:off x="306088" y="1381435"/>
            <a:ext cx="855938"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Offense</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
        <p:nvSpPr>
          <p:cNvPr id="7" name="Google Shape;501;p64">
            <a:extLst>
              <a:ext uri="{FF2B5EF4-FFF2-40B4-BE49-F238E27FC236}">
                <a16:creationId xmlns:a16="http://schemas.microsoft.com/office/drawing/2014/main" id="{C0D879B1-4FE5-47F9-BC84-846A212AFCE8}"/>
              </a:ext>
            </a:extLst>
          </p:cNvPr>
          <p:cNvSpPr txBox="1">
            <a:spLocks/>
          </p:cNvSpPr>
          <p:nvPr/>
        </p:nvSpPr>
        <p:spPr>
          <a:xfrm>
            <a:off x="4874490" y="1394378"/>
            <a:ext cx="855938"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Defense</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pic>
        <p:nvPicPr>
          <p:cNvPr id="3" name="Picture 2">
            <a:extLst>
              <a:ext uri="{FF2B5EF4-FFF2-40B4-BE49-F238E27FC236}">
                <a16:creationId xmlns:a16="http://schemas.microsoft.com/office/drawing/2014/main" id="{D832CE1E-4B43-49EF-A5E6-F4B0FA0FAD02}"/>
              </a:ext>
            </a:extLst>
          </p:cNvPr>
          <p:cNvPicPr>
            <a:picLocks noChangeAspect="1"/>
          </p:cNvPicPr>
          <p:nvPr/>
        </p:nvPicPr>
        <p:blipFill>
          <a:blip r:embed="rId3"/>
          <a:stretch>
            <a:fillRect/>
          </a:stretch>
        </p:blipFill>
        <p:spPr>
          <a:xfrm>
            <a:off x="306088" y="1800744"/>
            <a:ext cx="3705818" cy="1748954"/>
          </a:xfrm>
          <a:prstGeom prst="rect">
            <a:avLst/>
          </a:prstGeom>
        </p:spPr>
      </p:pic>
      <p:sp>
        <p:nvSpPr>
          <p:cNvPr id="9" name="Google Shape;501;p64">
            <a:extLst>
              <a:ext uri="{FF2B5EF4-FFF2-40B4-BE49-F238E27FC236}">
                <a16:creationId xmlns:a16="http://schemas.microsoft.com/office/drawing/2014/main" id="{F5B3B310-651C-455B-BDB6-C1987A577C0A}"/>
              </a:ext>
            </a:extLst>
          </p:cNvPr>
          <p:cNvSpPr txBox="1">
            <a:spLocks/>
          </p:cNvSpPr>
          <p:nvPr/>
        </p:nvSpPr>
        <p:spPr>
          <a:xfrm>
            <a:off x="306088" y="3623601"/>
            <a:ext cx="3705818" cy="1118336"/>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Model able to differentiate low and high performers</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 Very accurate predicting top talent</a:t>
            </a: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
        <p:nvSpPr>
          <p:cNvPr id="11" name="Google Shape;501;p64">
            <a:extLst>
              <a:ext uri="{FF2B5EF4-FFF2-40B4-BE49-F238E27FC236}">
                <a16:creationId xmlns:a16="http://schemas.microsoft.com/office/drawing/2014/main" id="{D2CEEE94-63AA-41DA-9C21-E1A7245B26CC}"/>
              </a:ext>
            </a:extLst>
          </p:cNvPr>
          <p:cNvSpPr txBox="1">
            <a:spLocks/>
          </p:cNvSpPr>
          <p:nvPr/>
        </p:nvSpPr>
        <p:spPr>
          <a:xfrm>
            <a:off x="4874490" y="3636544"/>
            <a:ext cx="3853222" cy="1240256"/>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Model able to differentiate low and high performers</a:t>
            </a: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Less accurate than offensive model:</a:t>
            </a:r>
            <a:br>
              <a:rPr lang="en-US" b="1" dirty="0">
                <a:solidFill>
                  <a:schemeClr val="dk1"/>
                </a:solidFill>
                <a:latin typeface="Roboto"/>
                <a:ea typeface="Roboto"/>
              </a:rPr>
            </a:br>
            <a:r>
              <a:rPr lang="en-US" dirty="0">
                <a:solidFill>
                  <a:schemeClr val="dk1"/>
                </a:solidFill>
                <a:latin typeface="Roboto"/>
                <a:ea typeface="Roboto"/>
              </a:rPr>
              <a:t>- Defensive performance is high variance</a:t>
            </a:r>
            <a:br>
              <a:rPr lang="en-US" dirty="0">
                <a:solidFill>
                  <a:schemeClr val="dk1"/>
                </a:solidFill>
                <a:latin typeface="Roboto"/>
                <a:ea typeface="Roboto"/>
              </a:rPr>
            </a:br>
            <a:r>
              <a:rPr lang="en-US" dirty="0">
                <a:solidFill>
                  <a:schemeClr val="dk1"/>
                </a:solidFill>
                <a:latin typeface="Roboto"/>
                <a:ea typeface="Roboto"/>
              </a:rPr>
              <a:t>- Data is less detailed</a:t>
            </a:r>
          </a:p>
          <a:p>
            <a:pPr lvl="2">
              <a:lnSpc>
                <a:spcPct val="90000"/>
              </a:lnSpc>
              <a:spcBef>
                <a:spcPts val="800"/>
              </a:spcBef>
              <a:buClr>
                <a:schemeClr val="accent1"/>
              </a:buClr>
              <a:buSzPts val="1800"/>
            </a:pPr>
            <a:endParaRPr lang="en-US" b="1" dirty="0">
              <a:solidFill>
                <a:schemeClr val="dk1"/>
              </a:solidFill>
              <a:latin typeface="Roboto"/>
              <a:ea typeface="Roboto"/>
            </a:endParaRPr>
          </a:p>
        </p:txBody>
      </p:sp>
      <p:pic>
        <p:nvPicPr>
          <p:cNvPr id="4" name="Picture 3">
            <a:extLst>
              <a:ext uri="{FF2B5EF4-FFF2-40B4-BE49-F238E27FC236}">
                <a16:creationId xmlns:a16="http://schemas.microsoft.com/office/drawing/2014/main" id="{A06C9769-D66A-414E-85CA-B8CF8E9AC4D1}"/>
              </a:ext>
            </a:extLst>
          </p:cNvPr>
          <p:cNvPicPr>
            <a:picLocks noChangeAspect="1"/>
          </p:cNvPicPr>
          <p:nvPr/>
        </p:nvPicPr>
        <p:blipFill>
          <a:blip r:embed="rId4"/>
          <a:stretch>
            <a:fillRect/>
          </a:stretch>
        </p:blipFill>
        <p:spPr>
          <a:xfrm>
            <a:off x="4874490" y="1779840"/>
            <a:ext cx="3705818" cy="1748954"/>
          </a:xfrm>
          <a:prstGeom prst="rect">
            <a:avLst/>
          </a:prstGeom>
        </p:spPr>
      </p:pic>
    </p:spTree>
    <p:extLst>
      <p:ext uri="{BB962C8B-B14F-4D97-AF65-F5344CB8AC3E}">
        <p14:creationId xmlns:p14="http://schemas.microsoft.com/office/powerpoint/2010/main" val="944494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995973"/>
            <a:ext cx="8430139"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Confusion Matrix, ROC Curve, Prediction Distribution</a:t>
            </a:r>
          </a:p>
        </p:txBody>
      </p:sp>
      <p:sp>
        <p:nvSpPr>
          <p:cNvPr id="6" name="Google Shape;501;p64">
            <a:extLst>
              <a:ext uri="{FF2B5EF4-FFF2-40B4-BE49-F238E27FC236}">
                <a16:creationId xmlns:a16="http://schemas.microsoft.com/office/drawing/2014/main" id="{31C554AB-8C21-4FE5-8581-A733987CF812}"/>
              </a:ext>
            </a:extLst>
          </p:cNvPr>
          <p:cNvSpPr txBox="1">
            <a:spLocks/>
          </p:cNvSpPr>
          <p:nvPr/>
        </p:nvSpPr>
        <p:spPr>
          <a:xfrm>
            <a:off x="322386" y="1394378"/>
            <a:ext cx="3316164"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Offense – </a:t>
            </a:r>
            <a:r>
              <a:rPr lang="en-US" b="1" dirty="0">
                <a:solidFill>
                  <a:srgbClr val="00B050"/>
                </a:solidFill>
                <a:latin typeface="Roboto"/>
                <a:ea typeface="Roboto"/>
              </a:rPr>
              <a:t>82% Accuracy </a:t>
            </a:r>
            <a:r>
              <a:rPr lang="en-US" i="1" dirty="0">
                <a:solidFill>
                  <a:schemeClr val="tx1"/>
                </a:solidFill>
                <a:latin typeface="Roboto"/>
                <a:ea typeface="Roboto"/>
              </a:rPr>
              <a:t>(max F1 score)</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
        <p:nvSpPr>
          <p:cNvPr id="7" name="Google Shape;501;p64">
            <a:extLst>
              <a:ext uri="{FF2B5EF4-FFF2-40B4-BE49-F238E27FC236}">
                <a16:creationId xmlns:a16="http://schemas.microsoft.com/office/drawing/2014/main" id="{C0D879B1-4FE5-47F9-BC84-846A212AFCE8}"/>
              </a:ext>
            </a:extLst>
          </p:cNvPr>
          <p:cNvSpPr txBox="1">
            <a:spLocks/>
          </p:cNvSpPr>
          <p:nvPr/>
        </p:nvSpPr>
        <p:spPr>
          <a:xfrm>
            <a:off x="4534492" y="1394378"/>
            <a:ext cx="3609975"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Defense – </a:t>
            </a:r>
            <a:r>
              <a:rPr lang="en-US" b="1" dirty="0">
                <a:solidFill>
                  <a:srgbClr val="00B050"/>
                </a:solidFill>
                <a:latin typeface="Roboto"/>
                <a:ea typeface="Roboto"/>
              </a:rPr>
              <a:t>65% Accuracy </a:t>
            </a:r>
            <a:r>
              <a:rPr lang="en-US" i="1" dirty="0">
                <a:solidFill>
                  <a:schemeClr val="tx1"/>
                </a:solidFill>
                <a:latin typeface="Roboto"/>
                <a:ea typeface="Roboto"/>
              </a:rPr>
              <a:t>(max F1 score)</a:t>
            </a:r>
          </a:p>
          <a:p>
            <a:pPr lvl="2">
              <a:lnSpc>
                <a:spcPct val="90000"/>
              </a:lnSpc>
              <a:spcBef>
                <a:spcPts val="800"/>
              </a:spcBef>
              <a:buClr>
                <a:schemeClr val="accent1"/>
              </a:buClr>
              <a:buSzPts val="1800"/>
            </a:pPr>
            <a:endParaRPr lang="en-US" b="1" dirty="0">
              <a:solidFill>
                <a:srgbClr val="00B050"/>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pic>
        <p:nvPicPr>
          <p:cNvPr id="8" name="Picture 7">
            <a:extLst>
              <a:ext uri="{FF2B5EF4-FFF2-40B4-BE49-F238E27FC236}">
                <a16:creationId xmlns:a16="http://schemas.microsoft.com/office/drawing/2014/main" id="{2D1A426C-10E8-49AD-88ED-D86DB8A79737}"/>
              </a:ext>
            </a:extLst>
          </p:cNvPr>
          <p:cNvPicPr>
            <a:picLocks noChangeAspect="1"/>
          </p:cNvPicPr>
          <p:nvPr/>
        </p:nvPicPr>
        <p:blipFill>
          <a:blip r:embed="rId3"/>
          <a:stretch>
            <a:fillRect/>
          </a:stretch>
        </p:blipFill>
        <p:spPr>
          <a:xfrm>
            <a:off x="4586854" y="1792783"/>
            <a:ext cx="3242846" cy="1274892"/>
          </a:xfrm>
          <a:prstGeom prst="rect">
            <a:avLst/>
          </a:prstGeom>
        </p:spPr>
      </p:pic>
      <p:pic>
        <p:nvPicPr>
          <p:cNvPr id="13" name="Picture 12">
            <a:extLst>
              <a:ext uri="{FF2B5EF4-FFF2-40B4-BE49-F238E27FC236}">
                <a16:creationId xmlns:a16="http://schemas.microsoft.com/office/drawing/2014/main" id="{41AE1AA5-8268-4F5A-A7BA-B9D676B652CF}"/>
              </a:ext>
            </a:extLst>
          </p:cNvPr>
          <p:cNvPicPr>
            <a:picLocks noChangeAspect="1"/>
          </p:cNvPicPr>
          <p:nvPr/>
        </p:nvPicPr>
        <p:blipFill>
          <a:blip r:embed="rId4"/>
          <a:stretch>
            <a:fillRect/>
          </a:stretch>
        </p:blipFill>
        <p:spPr>
          <a:xfrm>
            <a:off x="401338" y="1779840"/>
            <a:ext cx="3316164" cy="1278840"/>
          </a:xfrm>
          <a:prstGeom prst="rect">
            <a:avLst/>
          </a:prstGeom>
        </p:spPr>
      </p:pic>
      <p:pic>
        <p:nvPicPr>
          <p:cNvPr id="14" name="Picture 13">
            <a:extLst>
              <a:ext uri="{FF2B5EF4-FFF2-40B4-BE49-F238E27FC236}">
                <a16:creationId xmlns:a16="http://schemas.microsoft.com/office/drawing/2014/main" id="{9AD754EA-1815-4BEA-A80E-BE013D767A0F}"/>
              </a:ext>
            </a:extLst>
          </p:cNvPr>
          <p:cNvPicPr>
            <a:picLocks noChangeAspect="1"/>
          </p:cNvPicPr>
          <p:nvPr/>
        </p:nvPicPr>
        <p:blipFill>
          <a:blip r:embed="rId5"/>
          <a:stretch>
            <a:fillRect/>
          </a:stretch>
        </p:blipFill>
        <p:spPr>
          <a:xfrm>
            <a:off x="401338" y="3220883"/>
            <a:ext cx="3316164" cy="1503842"/>
          </a:xfrm>
          <a:prstGeom prst="rect">
            <a:avLst/>
          </a:prstGeom>
        </p:spPr>
      </p:pic>
      <p:pic>
        <p:nvPicPr>
          <p:cNvPr id="15" name="Picture 14">
            <a:extLst>
              <a:ext uri="{FF2B5EF4-FFF2-40B4-BE49-F238E27FC236}">
                <a16:creationId xmlns:a16="http://schemas.microsoft.com/office/drawing/2014/main" id="{C381C96E-C50C-452E-89B0-28339D769C50}"/>
              </a:ext>
            </a:extLst>
          </p:cNvPr>
          <p:cNvPicPr>
            <a:picLocks noChangeAspect="1"/>
          </p:cNvPicPr>
          <p:nvPr/>
        </p:nvPicPr>
        <p:blipFill>
          <a:blip r:embed="rId6"/>
          <a:stretch>
            <a:fillRect/>
          </a:stretch>
        </p:blipFill>
        <p:spPr>
          <a:xfrm>
            <a:off x="4586854" y="3220884"/>
            <a:ext cx="3285461" cy="1503841"/>
          </a:xfrm>
          <a:prstGeom prst="rect">
            <a:avLst/>
          </a:prstGeom>
        </p:spPr>
      </p:pic>
    </p:spTree>
    <p:extLst>
      <p:ext uri="{BB962C8B-B14F-4D97-AF65-F5344CB8AC3E}">
        <p14:creationId xmlns:p14="http://schemas.microsoft.com/office/powerpoint/2010/main" val="525304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719748"/>
            <a:ext cx="8612087"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Profit Curve</a:t>
            </a:r>
          </a:p>
        </p:txBody>
      </p:sp>
      <p:sp>
        <p:nvSpPr>
          <p:cNvPr id="6" name="Google Shape;501;p64">
            <a:extLst>
              <a:ext uri="{FF2B5EF4-FFF2-40B4-BE49-F238E27FC236}">
                <a16:creationId xmlns:a16="http://schemas.microsoft.com/office/drawing/2014/main" id="{31C554AB-8C21-4FE5-8581-A733987CF812}"/>
              </a:ext>
            </a:extLst>
          </p:cNvPr>
          <p:cNvSpPr txBox="1">
            <a:spLocks/>
          </p:cNvSpPr>
          <p:nvPr/>
        </p:nvSpPr>
        <p:spPr>
          <a:xfrm>
            <a:off x="322385" y="1105210"/>
            <a:ext cx="7673304" cy="3701498"/>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Question</a:t>
            </a:r>
            <a:br>
              <a:rPr lang="en-US" b="1" dirty="0">
                <a:solidFill>
                  <a:schemeClr val="dk1"/>
                </a:solidFill>
                <a:latin typeface="Roboto"/>
                <a:ea typeface="Roboto"/>
              </a:rPr>
            </a:br>
            <a:r>
              <a:rPr lang="en-US" dirty="0">
                <a:solidFill>
                  <a:schemeClr val="dk1"/>
                </a:solidFill>
                <a:latin typeface="Roboto"/>
                <a:ea typeface="Roboto"/>
              </a:rPr>
              <a:t>In the context of the NFL teams, what is the cost of true/false positives and negatives?</a:t>
            </a:r>
            <a:endParaRPr lang="en-US" b="1" dirty="0">
              <a:solidFill>
                <a:schemeClr val="dk1"/>
              </a:solidFill>
              <a:latin typeface="Roboto"/>
              <a:ea typeface="Roboto"/>
            </a:endParaRPr>
          </a:p>
          <a:p>
            <a:pPr lvl="2">
              <a:lnSpc>
                <a:spcPct val="90000"/>
              </a:lnSpc>
              <a:spcBef>
                <a:spcPts val="1800"/>
              </a:spcBef>
              <a:buClr>
                <a:schemeClr val="accent1"/>
              </a:buClr>
              <a:buSzPts val="1800"/>
            </a:pPr>
            <a:r>
              <a:rPr lang="en-US" b="1" dirty="0">
                <a:solidFill>
                  <a:schemeClr val="dk1"/>
                </a:solidFill>
                <a:latin typeface="Roboto"/>
                <a:ea typeface="Roboto"/>
              </a:rPr>
              <a:t>Measuring the financial contribution of a top player is complex</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Ticket sales, Merchandise, Revenue from on-field performance, TV deals</a:t>
            </a:r>
          </a:p>
          <a:p>
            <a:pPr lvl="2">
              <a:lnSpc>
                <a:spcPct val="90000"/>
              </a:lnSpc>
              <a:spcBef>
                <a:spcPts val="1800"/>
              </a:spcBef>
              <a:buClr>
                <a:schemeClr val="accent1"/>
              </a:buClr>
              <a:buSzPts val="1800"/>
            </a:pPr>
            <a:r>
              <a:rPr lang="en-US" b="1" dirty="0">
                <a:solidFill>
                  <a:schemeClr val="dk1"/>
                </a:solidFill>
                <a:latin typeface="Roboto"/>
                <a:ea typeface="Roboto"/>
              </a:rPr>
              <a:t>If I were in charge:</a:t>
            </a:r>
          </a:p>
          <a:p>
            <a:pPr lvl="2">
              <a:lnSpc>
                <a:spcPct val="90000"/>
              </a:lnSpc>
              <a:spcBef>
                <a:spcPts val="1800"/>
              </a:spcBef>
              <a:buClr>
                <a:schemeClr val="accent1"/>
              </a:buClr>
              <a:buSzPts val="1800"/>
            </a:pPr>
            <a:endParaRPr lang="en-US" b="1" dirty="0">
              <a:solidFill>
                <a:schemeClr val="dk1"/>
              </a:solidFill>
              <a:latin typeface="Roboto"/>
              <a:ea typeface="Roboto"/>
            </a:endParaRPr>
          </a:p>
          <a:p>
            <a:pPr lvl="2">
              <a:lnSpc>
                <a:spcPct val="90000"/>
              </a:lnSpc>
              <a:spcBef>
                <a:spcPts val="1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i="1" dirty="0">
              <a:solidFill>
                <a:schemeClr val="dk1"/>
              </a:solidFill>
              <a:latin typeface="Roboto"/>
              <a:ea typeface="Roboto"/>
            </a:endParaRPr>
          </a:p>
          <a:p>
            <a:pPr lvl="2">
              <a:lnSpc>
                <a:spcPct val="90000"/>
              </a:lnSpc>
              <a:spcBef>
                <a:spcPts val="800"/>
              </a:spcBef>
              <a:buClr>
                <a:schemeClr val="accent1"/>
              </a:buClr>
              <a:buSzPts val="1800"/>
            </a:pPr>
            <a:endParaRPr lang="en-US" i="1" dirty="0">
              <a:solidFill>
                <a:schemeClr val="tx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graphicFrame>
        <p:nvGraphicFramePr>
          <p:cNvPr id="2" name="Table 2">
            <a:extLst>
              <a:ext uri="{FF2B5EF4-FFF2-40B4-BE49-F238E27FC236}">
                <a16:creationId xmlns:a16="http://schemas.microsoft.com/office/drawing/2014/main" id="{3B0EF8F8-6889-40DF-8E91-E6153371E670}"/>
              </a:ext>
            </a:extLst>
          </p:cNvPr>
          <p:cNvGraphicFramePr>
            <a:graphicFrameLocks noGrp="1"/>
          </p:cNvGraphicFramePr>
          <p:nvPr>
            <p:extLst>
              <p:ext uri="{D42A27DB-BD31-4B8C-83A1-F6EECF244321}">
                <p14:modId xmlns:p14="http://schemas.microsoft.com/office/powerpoint/2010/main" val="2617631319"/>
              </p:ext>
            </p:extLst>
          </p:nvPr>
        </p:nvGraphicFramePr>
        <p:xfrm>
          <a:off x="322385" y="2827380"/>
          <a:ext cx="4710113" cy="914400"/>
        </p:xfrm>
        <a:graphic>
          <a:graphicData uri="http://schemas.openxmlformats.org/drawingml/2006/table">
            <a:tbl>
              <a:tblPr firstRow="1" bandRow="1">
                <a:tableStyleId>{5C22544A-7EE6-4342-B048-85BDC9FD1C3A}</a:tableStyleId>
              </a:tblPr>
              <a:tblGrid>
                <a:gridCol w="1733549">
                  <a:extLst>
                    <a:ext uri="{9D8B030D-6E8A-4147-A177-3AD203B41FA5}">
                      <a16:colId xmlns:a16="http://schemas.microsoft.com/office/drawing/2014/main" val="3007515163"/>
                    </a:ext>
                  </a:extLst>
                </a:gridCol>
                <a:gridCol w="1476375">
                  <a:extLst>
                    <a:ext uri="{9D8B030D-6E8A-4147-A177-3AD203B41FA5}">
                      <a16:colId xmlns:a16="http://schemas.microsoft.com/office/drawing/2014/main" val="2257130193"/>
                    </a:ext>
                  </a:extLst>
                </a:gridCol>
                <a:gridCol w="1500189">
                  <a:extLst>
                    <a:ext uri="{9D8B030D-6E8A-4147-A177-3AD203B41FA5}">
                      <a16:colId xmlns:a16="http://schemas.microsoft.com/office/drawing/2014/main" val="3108460616"/>
                    </a:ext>
                  </a:extLst>
                </a:gridCol>
              </a:tblGrid>
              <a:tr h="281332">
                <a:tc>
                  <a:txBody>
                    <a:bodyPr/>
                    <a:lstStyle/>
                    <a:p>
                      <a:endParaRPr lang="hu-HU" dirty="0"/>
                    </a:p>
                  </a:txBody>
                  <a:tcPr>
                    <a:solidFill>
                      <a:srgbClr val="2D8FE2"/>
                    </a:solidFill>
                  </a:tcPr>
                </a:tc>
                <a:tc>
                  <a:txBody>
                    <a:bodyPr/>
                    <a:lstStyle/>
                    <a:p>
                      <a:pPr algn="ctr"/>
                      <a:r>
                        <a:rPr lang="en-US" dirty="0"/>
                        <a:t>Player A</a:t>
                      </a:r>
                      <a:endParaRPr lang="hu-HU" dirty="0"/>
                    </a:p>
                  </a:txBody>
                  <a:tcPr>
                    <a:solidFill>
                      <a:srgbClr val="2D8FE2"/>
                    </a:solidFill>
                  </a:tcPr>
                </a:tc>
                <a:tc>
                  <a:txBody>
                    <a:bodyPr/>
                    <a:lstStyle/>
                    <a:p>
                      <a:pPr algn="ctr"/>
                      <a:r>
                        <a:rPr lang="en-US" dirty="0"/>
                        <a:t>Player B</a:t>
                      </a:r>
                      <a:endParaRPr lang="hu-HU" dirty="0"/>
                    </a:p>
                  </a:txBody>
                  <a:tcPr>
                    <a:solidFill>
                      <a:srgbClr val="2D8FE2"/>
                    </a:solidFill>
                  </a:tcPr>
                </a:tc>
                <a:extLst>
                  <a:ext uri="{0D108BD9-81ED-4DB2-BD59-A6C34878D82A}">
                    <a16:rowId xmlns:a16="http://schemas.microsoft.com/office/drawing/2014/main" val="2179506315"/>
                  </a:ext>
                </a:extLst>
              </a:tr>
              <a:tr h="281332">
                <a:tc>
                  <a:txBody>
                    <a:bodyPr/>
                    <a:lstStyle/>
                    <a:p>
                      <a:r>
                        <a:rPr lang="en-US" dirty="0"/>
                        <a:t>Projection</a:t>
                      </a:r>
                      <a:endParaRPr lang="hu-HU" dirty="0"/>
                    </a:p>
                  </a:txBody>
                  <a:tcPr>
                    <a:solidFill>
                      <a:schemeClr val="tx2"/>
                    </a:solidFill>
                  </a:tcPr>
                </a:tc>
                <a:tc>
                  <a:txBody>
                    <a:bodyPr/>
                    <a:lstStyle/>
                    <a:p>
                      <a:pPr algn="ctr"/>
                      <a:r>
                        <a:rPr lang="en-US" dirty="0"/>
                        <a:t>Superstar Ability</a:t>
                      </a:r>
                      <a:endParaRPr lang="hu-HU" dirty="0"/>
                    </a:p>
                  </a:txBody>
                  <a:tcPr>
                    <a:solidFill>
                      <a:schemeClr val="tx2"/>
                    </a:solidFill>
                  </a:tcPr>
                </a:tc>
                <a:tc>
                  <a:txBody>
                    <a:bodyPr/>
                    <a:lstStyle/>
                    <a:p>
                      <a:pPr algn="ctr"/>
                      <a:r>
                        <a:rPr lang="en-US" dirty="0"/>
                        <a:t>Potential Starter</a:t>
                      </a:r>
                      <a:endParaRPr lang="hu-HU" dirty="0"/>
                    </a:p>
                  </a:txBody>
                  <a:tcPr>
                    <a:solidFill>
                      <a:schemeClr val="tx2"/>
                    </a:solidFill>
                  </a:tcPr>
                </a:tc>
                <a:extLst>
                  <a:ext uri="{0D108BD9-81ED-4DB2-BD59-A6C34878D82A}">
                    <a16:rowId xmlns:a16="http://schemas.microsoft.com/office/drawing/2014/main" val="2283917897"/>
                  </a:ext>
                </a:extLst>
              </a:tr>
              <a:tr h="281332">
                <a:tc>
                  <a:txBody>
                    <a:bodyPr/>
                    <a:lstStyle/>
                    <a:p>
                      <a:r>
                        <a:rPr lang="en-US" dirty="0"/>
                        <a:t>Success Probability</a:t>
                      </a:r>
                      <a:endParaRPr lang="hu-HU" dirty="0"/>
                    </a:p>
                  </a:txBody>
                  <a:tcPr>
                    <a:solidFill>
                      <a:schemeClr val="tx2"/>
                    </a:solidFill>
                  </a:tcPr>
                </a:tc>
                <a:tc>
                  <a:txBody>
                    <a:bodyPr/>
                    <a:lstStyle/>
                    <a:p>
                      <a:pPr algn="ctr"/>
                      <a:r>
                        <a:rPr lang="en-US" dirty="0"/>
                        <a:t>40%</a:t>
                      </a:r>
                      <a:endParaRPr lang="hu-HU" dirty="0"/>
                    </a:p>
                  </a:txBody>
                  <a:tcPr>
                    <a:solidFill>
                      <a:schemeClr val="tx2"/>
                    </a:solidFill>
                  </a:tcPr>
                </a:tc>
                <a:tc>
                  <a:txBody>
                    <a:bodyPr/>
                    <a:lstStyle/>
                    <a:p>
                      <a:pPr algn="ctr"/>
                      <a:r>
                        <a:rPr lang="en-US" dirty="0"/>
                        <a:t>75%</a:t>
                      </a:r>
                      <a:endParaRPr lang="hu-HU" dirty="0"/>
                    </a:p>
                  </a:txBody>
                  <a:tcPr>
                    <a:solidFill>
                      <a:schemeClr val="tx2"/>
                    </a:solidFill>
                  </a:tcPr>
                </a:tc>
                <a:extLst>
                  <a:ext uri="{0D108BD9-81ED-4DB2-BD59-A6C34878D82A}">
                    <a16:rowId xmlns:a16="http://schemas.microsoft.com/office/drawing/2014/main" val="1764110853"/>
                  </a:ext>
                </a:extLst>
              </a:tr>
            </a:tbl>
          </a:graphicData>
        </a:graphic>
      </p:graphicFrame>
      <p:sp>
        <p:nvSpPr>
          <p:cNvPr id="16" name="Google Shape;501;p64">
            <a:extLst>
              <a:ext uri="{FF2B5EF4-FFF2-40B4-BE49-F238E27FC236}">
                <a16:creationId xmlns:a16="http://schemas.microsoft.com/office/drawing/2014/main" id="{8468B543-9027-44D8-9620-73EDB906CBA8}"/>
              </a:ext>
            </a:extLst>
          </p:cNvPr>
          <p:cNvSpPr txBox="1">
            <a:spLocks/>
          </p:cNvSpPr>
          <p:nvPr/>
        </p:nvSpPr>
        <p:spPr>
          <a:xfrm>
            <a:off x="322385" y="3753812"/>
            <a:ext cx="7673304" cy="1336708"/>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A false positive is better than a false negative: I wouldn’t want to miss on top talent</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It’s worth taking some risks: selecting a future superstar can change the franchise for years</a:t>
            </a: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Top player’s contribution &gt; starter’s contribution &gt; negative impact of a bust </a:t>
            </a:r>
          </a:p>
          <a:p>
            <a:pPr lvl="2">
              <a:lnSpc>
                <a:spcPct val="90000"/>
              </a:lnSpc>
              <a:spcBef>
                <a:spcPts val="800"/>
              </a:spcBef>
              <a:buClr>
                <a:schemeClr val="accent1"/>
              </a:buClr>
              <a:buSzPts val="1800"/>
            </a:pPr>
            <a:endParaRPr lang="en-US" b="1" i="1" dirty="0">
              <a:solidFill>
                <a:schemeClr val="dk1"/>
              </a:solidFill>
              <a:latin typeface="Roboto"/>
              <a:ea typeface="Roboto"/>
            </a:endParaRPr>
          </a:p>
          <a:p>
            <a:pPr lvl="2">
              <a:lnSpc>
                <a:spcPct val="90000"/>
              </a:lnSpc>
              <a:spcBef>
                <a:spcPts val="800"/>
              </a:spcBef>
              <a:buClr>
                <a:schemeClr val="accent1"/>
              </a:buClr>
              <a:buSzPts val="1800"/>
            </a:pPr>
            <a:endParaRPr lang="en-US" i="1" dirty="0">
              <a:solidFill>
                <a:schemeClr val="tx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Tree>
    <p:extLst>
      <p:ext uri="{BB962C8B-B14F-4D97-AF65-F5344CB8AC3E}">
        <p14:creationId xmlns:p14="http://schemas.microsoft.com/office/powerpoint/2010/main" val="211280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9" y="806247"/>
            <a:ext cx="8421624"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Profit Curve - Offense screenshots</a:t>
            </a:r>
          </a:p>
        </p:txBody>
      </p:sp>
      <p:sp>
        <p:nvSpPr>
          <p:cNvPr id="6" name="Google Shape;501;p64">
            <a:extLst>
              <a:ext uri="{FF2B5EF4-FFF2-40B4-BE49-F238E27FC236}">
                <a16:creationId xmlns:a16="http://schemas.microsoft.com/office/drawing/2014/main" id="{31C554AB-8C21-4FE5-8581-A733987CF812}"/>
              </a:ext>
            </a:extLst>
          </p:cNvPr>
          <p:cNvSpPr txBox="1">
            <a:spLocks/>
          </p:cNvSpPr>
          <p:nvPr/>
        </p:nvSpPr>
        <p:spPr>
          <a:xfrm>
            <a:off x="306087" y="3655695"/>
            <a:ext cx="7477115" cy="1237581"/>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Conclusion:</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Lower threshold, number of TP and FP goes up, number of TN and FN goes down</a:t>
            </a:r>
          </a:p>
          <a:p>
            <a:pPr lvl="2">
              <a:lnSpc>
                <a:spcPct val="90000"/>
              </a:lnSpc>
              <a:spcBef>
                <a:spcPts val="1800"/>
              </a:spcBef>
              <a:buClr>
                <a:schemeClr val="accent1"/>
              </a:buClr>
              <a:buSzPts val="1800"/>
            </a:pPr>
            <a:r>
              <a:rPr lang="en-US" b="1" dirty="0">
                <a:solidFill>
                  <a:schemeClr val="dk1"/>
                </a:solidFill>
                <a:latin typeface="Roboto"/>
                <a:ea typeface="Roboto"/>
              </a:rPr>
              <a:t>Approximate profit per team per draft class: </a:t>
            </a:r>
            <a:r>
              <a:rPr lang="en-US" b="1" dirty="0">
                <a:solidFill>
                  <a:srgbClr val="00B050"/>
                </a:solidFill>
                <a:latin typeface="Roboto"/>
                <a:ea typeface="Roboto"/>
              </a:rPr>
              <a:t>$13 Million</a:t>
            </a:r>
          </a:p>
          <a:p>
            <a:pPr lvl="2">
              <a:lnSpc>
                <a:spcPct val="90000"/>
              </a:lnSpc>
              <a:spcBef>
                <a:spcPts val="800"/>
              </a:spcBef>
              <a:buClr>
                <a:schemeClr val="accent1"/>
              </a:buClr>
              <a:buSzPts val="1800"/>
            </a:pPr>
            <a:endParaRPr lang="en-US" dirty="0">
              <a:solidFill>
                <a:schemeClr val="dk1"/>
              </a:solidFill>
              <a:latin typeface="Roboto"/>
              <a:ea typeface="Roboto"/>
            </a:endParaRPr>
          </a:p>
          <a:p>
            <a:pPr lvl="2">
              <a:lnSpc>
                <a:spcPct val="90000"/>
              </a:lnSpc>
              <a:spcBef>
                <a:spcPts val="1800"/>
              </a:spcBef>
              <a:buClr>
                <a:schemeClr val="accent1"/>
              </a:buClr>
              <a:buSzPts val="1800"/>
            </a:pPr>
            <a:endParaRPr lang="en-US" b="1" dirty="0">
              <a:solidFill>
                <a:schemeClr val="dk1"/>
              </a:solidFill>
              <a:latin typeface="Roboto"/>
              <a:ea typeface="Roboto"/>
            </a:endParaRPr>
          </a:p>
          <a:p>
            <a:pPr lvl="2">
              <a:lnSpc>
                <a:spcPct val="90000"/>
              </a:lnSpc>
              <a:spcBef>
                <a:spcPts val="1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i="1" dirty="0">
              <a:solidFill>
                <a:schemeClr val="dk1"/>
              </a:solidFill>
              <a:latin typeface="Roboto"/>
              <a:ea typeface="Roboto"/>
            </a:endParaRPr>
          </a:p>
          <a:p>
            <a:pPr lvl="2">
              <a:lnSpc>
                <a:spcPct val="90000"/>
              </a:lnSpc>
              <a:spcBef>
                <a:spcPts val="800"/>
              </a:spcBef>
              <a:buClr>
                <a:schemeClr val="accent1"/>
              </a:buClr>
              <a:buSzPts val="1800"/>
            </a:pPr>
            <a:endParaRPr lang="en-US" i="1" dirty="0">
              <a:solidFill>
                <a:schemeClr val="tx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pic>
        <p:nvPicPr>
          <p:cNvPr id="8" name="Picture 7">
            <a:extLst>
              <a:ext uri="{FF2B5EF4-FFF2-40B4-BE49-F238E27FC236}">
                <a16:creationId xmlns:a16="http://schemas.microsoft.com/office/drawing/2014/main" id="{959760F5-5CCD-467B-A176-D293ACB9FF15}"/>
              </a:ext>
            </a:extLst>
          </p:cNvPr>
          <p:cNvPicPr>
            <a:picLocks noChangeAspect="1"/>
          </p:cNvPicPr>
          <p:nvPr/>
        </p:nvPicPr>
        <p:blipFill>
          <a:blip r:embed="rId3"/>
          <a:stretch>
            <a:fillRect/>
          </a:stretch>
        </p:blipFill>
        <p:spPr>
          <a:xfrm>
            <a:off x="306088" y="1354657"/>
            <a:ext cx="3632868" cy="2229112"/>
          </a:xfrm>
          <a:prstGeom prst="rect">
            <a:avLst/>
          </a:prstGeom>
        </p:spPr>
      </p:pic>
      <p:pic>
        <p:nvPicPr>
          <p:cNvPr id="9" name="Picture 8">
            <a:extLst>
              <a:ext uri="{FF2B5EF4-FFF2-40B4-BE49-F238E27FC236}">
                <a16:creationId xmlns:a16="http://schemas.microsoft.com/office/drawing/2014/main" id="{48D4931F-3128-443B-B84C-F4F2BFC5F060}"/>
              </a:ext>
            </a:extLst>
          </p:cNvPr>
          <p:cNvPicPr>
            <a:picLocks noChangeAspect="1"/>
          </p:cNvPicPr>
          <p:nvPr/>
        </p:nvPicPr>
        <p:blipFill>
          <a:blip r:embed="rId4"/>
          <a:stretch>
            <a:fillRect/>
          </a:stretch>
        </p:blipFill>
        <p:spPr>
          <a:xfrm>
            <a:off x="4428058" y="1354656"/>
            <a:ext cx="2924213" cy="2229113"/>
          </a:xfrm>
          <a:prstGeom prst="rect">
            <a:avLst/>
          </a:prstGeom>
        </p:spPr>
      </p:pic>
    </p:spTree>
    <p:extLst>
      <p:ext uri="{BB962C8B-B14F-4D97-AF65-F5344CB8AC3E}">
        <p14:creationId xmlns:p14="http://schemas.microsoft.com/office/powerpoint/2010/main" val="727554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995973"/>
            <a:ext cx="8322250"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Feature Impact</a:t>
            </a:r>
          </a:p>
        </p:txBody>
      </p:sp>
      <p:graphicFrame>
        <p:nvGraphicFramePr>
          <p:cNvPr id="2" name="Table 2">
            <a:extLst>
              <a:ext uri="{FF2B5EF4-FFF2-40B4-BE49-F238E27FC236}">
                <a16:creationId xmlns:a16="http://schemas.microsoft.com/office/drawing/2014/main" id="{3C33B318-73CD-41EE-9A36-5197A2606EB2}"/>
              </a:ext>
            </a:extLst>
          </p:cNvPr>
          <p:cNvGraphicFramePr>
            <a:graphicFrameLocks noGrp="1"/>
          </p:cNvGraphicFramePr>
          <p:nvPr>
            <p:extLst>
              <p:ext uri="{D42A27DB-BD31-4B8C-83A1-F6EECF244321}">
                <p14:modId xmlns:p14="http://schemas.microsoft.com/office/powerpoint/2010/main" val="324729651"/>
              </p:ext>
            </p:extLst>
          </p:nvPr>
        </p:nvGraphicFramePr>
        <p:xfrm>
          <a:off x="306086" y="1768213"/>
          <a:ext cx="8322252" cy="822960"/>
        </p:xfrm>
        <a:graphic>
          <a:graphicData uri="http://schemas.openxmlformats.org/drawingml/2006/table">
            <a:tbl>
              <a:tblPr firstRow="1" bandRow="1">
                <a:tableStyleId>{5C22544A-7EE6-4342-B048-85BDC9FD1C3A}</a:tableStyleId>
              </a:tblPr>
              <a:tblGrid>
                <a:gridCol w="4161126">
                  <a:extLst>
                    <a:ext uri="{9D8B030D-6E8A-4147-A177-3AD203B41FA5}">
                      <a16:colId xmlns:a16="http://schemas.microsoft.com/office/drawing/2014/main" val="4142219177"/>
                    </a:ext>
                  </a:extLst>
                </a:gridCol>
                <a:gridCol w="4161126">
                  <a:extLst>
                    <a:ext uri="{9D8B030D-6E8A-4147-A177-3AD203B41FA5}">
                      <a16:colId xmlns:a16="http://schemas.microsoft.com/office/drawing/2014/main" val="861751987"/>
                    </a:ext>
                  </a:extLst>
                </a:gridCol>
              </a:tblGrid>
              <a:tr h="276655">
                <a:tc>
                  <a:txBody>
                    <a:bodyPr/>
                    <a:lstStyle/>
                    <a:p>
                      <a:r>
                        <a:rPr lang="en-US" dirty="0"/>
                        <a:t>Offense</a:t>
                      </a:r>
                      <a:endParaRPr lang="hu-HU" dirty="0">
                        <a:latin typeface="Roboto" panose="020B0604020202020204" charset="0"/>
                        <a:ea typeface="Roboto" panose="020B0604020202020204" charset="0"/>
                      </a:endParaRPr>
                    </a:p>
                  </a:txBody>
                  <a:tcPr>
                    <a:solidFill>
                      <a:srgbClr val="00B050"/>
                    </a:solidFill>
                  </a:tcPr>
                </a:tc>
                <a:tc>
                  <a:txBody>
                    <a:bodyPr/>
                    <a:lstStyle/>
                    <a:p>
                      <a:r>
                        <a:rPr lang="en-US" dirty="0"/>
                        <a:t>Defense</a:t>
                      </a:r>
                      <a:endParaRPr lang="hu-HU" dirty="0">
                        <a:latin typeface="Roboto" panose="020B0604020202020204" charset="0"/>
                        <a:ea typeface="Roboto" panose="020B0604020202020204" charset="0"/>
                      </a:endParaRPr>
                    </a:p>
                  </a:txBody>
                  <a:tcPr>
                    <a:solidFill>
                      <a:srgbClr val="C00000"/>
                    </a:solidFill>
                  </a:tcPr>
                </a:tc>
                <a:extLst>
                  <a:ext uri="{0D108BD9-81ED-4DB2-BD59-A6C34878D82A}">
                    <a16:rowId xmlns:a16="http://schemas.microsoft.com/office/drawing/2014/main" val="907817261"/>
                  </a:ext>
                </a:extLst>
              </a:tr>
              <a:tr h="470313">
                <a:tc>
                  <a:txBody>
                    <a:bodyPr/>
                    <a:lstStyle/>
                    <a:p>
                      <a:r>
                        <a:rPr lang="en-US" dirty="0"/>
                        <a:t>HASS, Class, 40 Yd Dash, Dominator Rating, School, Pass Completions, Scrimmage Yds</a:t>
                      </a:r>
                      <a:endParaRPr lang="hu-HU" dirty="0">
                        <a:latin typeface="Roboto" panose="020B0604020202020204" charset="0"/>
                        <a:ea typeface="Roboto" panose="020B0604020202020204" charset="0"/>
                      </a:endParaRPr>
                    </a:p>
                  </a:txBody>
                  <a:tcPr>
                    <a:solidFill>
                      <a:schemeClr val="tx2"/>
                    </a:solidFill>
                  </a:tcPr>
                </a:tc>
                <a:tc>
                  <a:txBody>
                    <a:bodyPr/>
                    <a:lstStyle/>
                    <a:p>
                      <a:r>
                        <a:rPr lang="en-US" dirty="0"/>
                        <a:t>Speed Score, Class, Consensus AA, HASS, 40 Yd Dash, Weight, Tackles For Loss</a:t>
                      </a:r>
                      <a:endParaRPr lang="hu-HU" dirty="0">
                        <a:latin typeface="Roboto" panose="020B0604020202020204" charset="0"/>
                        <a:ea typeface="Roboto" panose="020B0604020202020204" charset="0"/>
                      </a:endParaRPr>
                    </a:p>
                  </a:txBody>
                  <a:tcPr>
                    <a:solidFill>
                      <a:schemeClr val="tx2"/>
                    </a:solidFill>
                  </a:tcPr>
                </a:tc>
                <a:extLst>
                  <a:ext uri="{0D108BD9-81ED-4DB2-BD59-A6C34878D82A}">
                    <a16:rowId xmlns:a16="http://schemas.microsoft.com/office/drawing/2014/main" val="4180410598"/>
                  </a:ext>
                </a:extLst>
              </a:tr>
            </a:tbl>
          </a:graphicData>
        </a:graphic>
      </p:graphicFrame>
      <p:sp>
        <p:nvSpPr>
          <p:cNvPr id="16" name="Google Shape;501;p64">
            <a:extLst>
              <a:ext uri="{FF2B5EF4-FFF2-40B4-BE49-F238E27FC236}">
                <a16:creationId xmlns:a16="http://schemas.microsoft.com/office/drawing/2014/main" id="{028D817F-C28B-4CB4-877A-0A717C6DAA42}"/>
              </a:ext>
            </a:extLst>
          </p:cNvPr>
          <p:cNvSpPr txBox="1">
            <a:spLocks/>
          </p:cNvSpPr>
          <p:nvPr/>
        </p:nvSpPr>
        <p:spPr>
          <a:xfrm>
            <a:off x="306086" y="2615890"/>
            <a:ext cx="8322252" cy="2104388"/>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Conclusion</a:t>
            </a:r>
            <a:endParaRPr lang="en-US" i="1" dirty="0">
              <a:solidFill>
                <a:schemeClr val="tx1"/>
              </a:solidFill>
              <a:latin typeface="Roboto"/>
              <a:ea typeface="Roboto"/>
            </a:endParaRP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Speed is king: </a:t>
            </a:r>
            <a:r>
              <a:rPr lang="en-US" dirty="0">
                <a:solidFill>
                  <a:schemeClr val="dk1"/>
                </a:solidFill>
                <a:latin typeface="Roboto"/>
                <a:ea typeface="Roboto"/>
              </a:rPr>
              <a:t>Absolute speed and relative speed to weight and height both crucial</a:t>
            </a: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Size matters: </a:t>
            </a:r>
            <a:r>
              <a:rPr lang="en-US" dirty="0">
                <a:solidFill>
                  <a:schemeClr val="dk1"/>
                </a:solidFill>
                <a:latin typeface="Roboto"/>
                <a:ea typeface="Roboto"/>
              </a:rPr>
              <a:t>Do bigger players have more success in the NFL?</a:t>
            </a:r>
            <a:endParaRPr lang="en-US" b="1" dirty="0">
              <a:solidFill>
                <a:schemeClr val="dk1"/>
              </a:solidFill>
              <a:latin typeface="Roboto"/>
              <a:ea typeface="Roboto"/>
            </a:endParaRP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Class (Age) makes a difference: </a:t>
            </a:r>
            <a:r>
              <a:rPr lang="en-US" dirty="0">
                <a:solidFill>
                  <a:schemeClr val="dk1"/>
                </a:solidFill>
                <a:latin typeface="Roboto"/>
                <a:ea typeface="Roboto"/>
              </a:rPr>
              <a:t>Are underclassmen selected earlier?</a:t>
            </a:r>
            <a:endParaRPr lang="en-US" b="1" dirty="0">
              <a:solidFill>
                <a:schemeClr val="dk1"/>
              </a:solidFill>
              <a:latin typeface="Roboto"/>
              <a:ea typeface="Roboto"/>
            </a:endParaRP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College program is key: </a:t>
            </a:r>
            <a:r>
              <a:rPr lang="en-US" dirty="0">
                <a:solidFill>
                  <a:schemeClr val="dk1"/>
                </a:solidFill>
                <a:latin typeface="Roboto"/>
                <a:ea typeface="Roboto"/>
              </a:rPr>
              <a:t>Do top football programs dominate the Draft?</a:t>
            </a: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Offensive production is vital for offense: </a:t>
            </a:r>
            <a:r>
              <a:rPr lang="en-US" dirty="0">
                <a:solidFill>
                  <a:schemeClr val="dk1"/>
                </a:solidFill>
                <a:latin typeface="Roboto"/>
                <a:ea typeface="Roboto"/>
              </a:rPr>
              <a:t>Dominator Rating, Pass Completions, Scrimmage Yards</a:t>
            </a: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Consensus honor: </a:t>
            </a:r>
            <a:r>
              <a:rPr lang="en-US" dirty="0">
                <a:solidFill>
                  <a:schemeClr val="dk1"/>
                </a:solidFill>
                <a:latin typeface="Roboto"/>
                <a:ea typeface="Roboto"/>
              </a:rPr>
              <a:t>impactful indicator of talent for defense</a:t>
            </a:r>
          </a:p>
        </p:txBody>
      </p:sp>
    </p:spTree>
    <p:extLst>
      <p:ext uri="{BB962C8B-B14F-4D97-AF65-F5344CB8AC3E}">
        <p14:creationId xmlns:p14="http://schemas.microsoft.com/office/powerpoint/2010/main" val="3038639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995973"/>
            <a:ext cx="8419926"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Feature Effects</a:t>
            </a:r>
          </a:p>
        </p:txBody>
      </p:sp>
      <p:sp>
        <p:nvSpPr>
          <p:cNvPr id="6" name="Google Shape;501;p64">
            <a:extLst>
              <a:ext uri="{FF2B5EF4-FFF2-40B4-BE49-F238E27FC236}">
                <a16:creationId xmlns:a16="http://schemas.microsoft.com/office/drawing/2014/main" id="{31C554AB-8C21-4FE5-8581-A733987CF812}"/>
              </a:ext>
            </a:extLst>
          </p:cNvPr>
          <p:cNvSpPr txBox="1">
            <a:spLocks/>
          </p:cNvSpPr>
          <p:nvPr/>
        </p:nvSpPr>
        <p:spPr>
          <a:xfrm>
            <a:off x="172995" y="1513719"/>
            <a:ext cx="2647177"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gn="ctr">
              <a:lnSpc>
                <a:spcPct val="90000"/>
              </a:lnSpc>
              <a:spcBef>
                <a:spcPts val="800"/>
              </a:spcBef>
              <a:buClr>
                <a:schemeClr val="accent1"/>
              </a:buClr>
              <a:buSzPts val="1800"/>
            </a:pPr>
            <a:r>
              <a:rPr lang="en-US" b="1" dirty="0">
                <a:solidFill>
                  <a:schemeClr val="dk1"/>
                </a:solidFill>
                <a:latin typeface="Roboto"/>
                <a:ea typeface="Roboto"/>
              </a:rPr>
              <a:t>HASS</a:t>
            </a:r>
            <a:endParaRPr lang="en-US" i="1" dirty="0">
              <a:solidFill>
                <a:schemeClr val="tx1"/>
              </a:solidFill>
              <a:latin typeface="Roboto"/>
              <a:ea typeface="Roboto"/>
            </a:endParaRPr>
          </a:p>
          <a:p>
            <a:pPr lvl="2" algn="ctr">
              <a:lnSpc>
                <a:spcPct val="90000"/>
              </a:lnSpc>
              <a:spcBef>
                <a:spcPts val="800"/>
              </a:spcBef>
              <a:buClr>
                <a:schemeClr val="accent1"/>
              </a:buClr>
              <a:buSzPts val="1800"/>
            </a:pPr>
            <a:endParaRPr lang="en-US" b="1" dirty="0">
              <a:solidFill>
                <a:schemeClr val="dk1"/>
              </a:solidFill>
              <a:latin typeface="Roboto"/>
              <a:ea typeface="Roboto"/>
            </a:endParaRPr>
          </a:p>
          <a:p>
            <a:pPr lvl="2" algn="ctr">
              <a:lnSpc>
                <a:spcPct val="90000"/>
              </a:lnSpc>
              <a:spcBef>
                <a:spcPts val="800"/>
              </a:spcBef>
              <a:buClr>
                <a:schemeClr val="accent1"/>
              </a:buClr>
              <a:buSzPts val="1800"/>
            </a:pPr>
            <a:endParaRPr lang="en-US" b="1" dirty="0">
              <a:solidFill>
                <a:schemeClr val="dk1"/>
              </a:solidFill>
              <a:latin typeface="Roboto"/>
              <a:ea typeface="Roboto"/>
            </a:endParaRPr>
          </a:p>
        </p:txBody>
      </p:sp>
      <p:pic>
        <p:nvPicPr>
          <p:cNvPr id="4" name="Picture 3">
            <a:extLst>
              <a:ext uri="{FF2B5EF4-FFF2-40B4-BE49-F238E27FC236}">
                <a16:creationId xmlns:a16="http://schemas.microsoft.com/office/drawing/2014/main" id="{368D224E-E89B-41E2-BC88-2EAE2D63EE7A}"/>
              </a:ext>
            </a:extLst>
          </p:cNvPr>
          <p:cNvPicPr>
            <a:picLocks noChangeAspect="1"/>
          </p:cNvPicPr>
          <p:nvPr/>
        </p:nvPicPr>
        <p:blipFill>
          <a:blip r:embed="rId3"/>
          <a:stretch>
            <a:fillRect/>
          </a:stretch>
        </p:blipFill>
        <p:spPr>
          <a:xfrm>
            <a:off x="306088" y="1899181"/>
            <a:ext cx="2514084" cy="1255434"/>
          </a:xfrm>
          <a:prstGeom prst="rect">
            <a:avLst/>
          </a:prstGeom>
        </p:spPr>
      </p:pic>
      <p:sp>
        <p:nvSpPr>
          <p:cNvPr id="17" name="Google Shape;501;p64">
            <a:extLst>
              <a:ext uri="{FF2B5EF4-FFF2-40B4-BE49-F238E27FC236}">
                <a16:creationId xmlns:a16="http://schemas.microsoft.com/office/drawing/2014/main" id="{219BC650-9D73-4338-AAB1-FB82ADBE5A86}"/>
              </a:ext>
            </a:extLst>
          </p:cNvPr>
          <p:cNvSpPr txBox="1">
            <a:spLocks/>
          </p:cNvSpPr>
          <p:nvPr/>
        </p:nvSpPr>
        <p:spPr>
          <a:xfrm>
            <a:off x="2991317" y="1520822"/>
            <a:ext cx="2647177"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gn="ctr">
              <a:lnSpc>
                <a:spcPct val="90000"/>
              </a:lnSpc>
              <a:spcBef>
                <a:spcPts val="800"/>
              </a:spcBef>
              <a:buClr>
                <a:schemeClr val="accent1"/>
              </a:buClr>
              <a:buSzPts val="1800"/>
            </a:pPr>
            <a:r>
              <a:rPr lang="en-US" b="1" dirty="0">
                <a:solidFill>
                  <a:schemeClr val="dk1"/>
                </a:solidFill>
                <a:latin typeface="Roboto"/>
                <a:ea typeface="Roboto"/>
              </a:rPr>
              <a:t>Class</a:t>
            </a:r>
            <a:endParaRPr lang="en-US" i="1" dirty="0">
              <a:solidFill>
                <a:schemeClr val="tx1"/>
              </a:solidFill>
              <a:latin typeface="Roboto"/>
              <a:ea typeface="Roboto"/>
            </a:endParaRPr>
          </a:p>
          <a:p>
            <a:pPr lvl="2" algn="ctr">
              <a:lnSpc>
                <a:spcPct val="90000"/>
              </a:lnSpc>
              <a:spcBef>
                <a:spcPts val="800"/>
              </a:spcBef>
              <a:buClr>
                <a:schemeClr val="accent1"/>
              </a:buClr>
              <a:buSzPts val="1800"/>
            </a:pPr>
            <a:endParaRPr lang="en-US" b="1" dirty="0">
              <a:solidFill>
                <a:schemeClr val="dk1"/>
              </a:solidFill>
              <a:latin typeface="Roboto"/>
              <a:ea typeface="Roboto"/>
            </a:endParaRPr>
          </a:p>
          <a:p>
            <a:pPr lvl="2" algn="ctr">
              <a:lnSpc>
                <a:spcPct val="90000"/>
              </a:lnSpc>
              <a:spcBef>
                <a:spcPts val="800"/>
              </a:spcBef>
              <a:buClr>
                <a:schemeClr val="accent1"/>
              </a:buClr>
              <a:buSzPts val="1800"/>
            </a:pPr>
            <a:endParaRPr lang="en-US" b="1" dirty="0">
              <a:solidFill>
                <a:schemeClr val="dk1"/>
              </a:solidFill>
              <a:latin typeface="Roboto"/>
              <a:ea typeface="Roboto"/>
            </a:endParaRPr>
          </a:p>
        </p:txBody>
      </p:sp>
      <p:sp>
        <p:nvSpPr>
          <p:cNvPr id="18" name="Google Shape;501;p64">
            <a:extLst>
              <a:ext uri="{FF2B5EF4-FFF2-40B4-BE49-F238E27FC236}">
                <a16:creationId xmlns:a16="http://schemas.microsoft.com/office/drawing/2014/main" id="{BD0D9DAA-55A7-4D02-9F9A-C80DAD6520E5}"/>
              </a:ext>
            </a:extLst>
          </p:cNvPr>
          <p:cNvSpPr txBox="1">
            <a:spLocks/>
          </p:cNvSpPr>
          <p:nvPr/>
        </p:nvSpPr>
        <p:spPr>
          <a:xfrm>
            <a:off x="5981161" y="1520822"/>
            <a:ext cx="2647177"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gn="ctr">
              <a:lnSpc>
                <a:spcPct val="90000"/>
              </a:lnSpc>
              <a:spcBef>
                <a:spcPts val="800"/>
              </a:spcBef>
              <a:buClr>
                <a:schemeClr val="accent1"/>
              </a:buClr>
              <a:buSzPts val="1800"/>
            </a:pPr>
            <a:r>
              <a:rPr lang="en-US" b="1" dirty="0">
                <a:solidFill>
                  <a:schemeClr val="dk1"/>
                </a:solidFill>
                <a:latin typeface="Roboto"/>
                <a:ea typeface="Roboto"/>
              </a:rPr>
              <a:t>College</a:t>
            </a:r>
            <a:endParaRPr lang="en-US" i="1" dirty="0">
              <a:solidFill>
                <a:schemeClr val="tx1"/>
              </a:solidFill>
              <a:latin typeface="Roboto"/>
              <a:ea typeface="Roboto"/>
            </a:endParaRPr>
          </a:p>
          <a:p>
            <a:pPr lvl="2" algn="ctr">
              <a:lnSpc>
                <a:spcPct val="90000"/>
              </a:lnSpc>
              <a:spcBef>
                <a:spcPts val="800"/>
              </a:spcBef>
              <a:buClr>
                <a:schemeClr val="accent1"/>
              </a:buClr>
              <a:buSzPts val="1800"/>
            </a:pPr>
            <a:endParaRPr lang="en-US" b="1" dirty="0">
              <a:solidFill>
                <a:schemeClr val="dk1"/>
              </a:solidFill>
              <a:latin typeface="Roboto"/>
              <a:ea typeface="Roboto"/>
            </a:endParaRPr>
          </a:p>
          <a:p>
            <a:pPr lvl="2" algn="ctr">
              <a:lnSpc>
                <a:spcPct val="90000"/>
              </a:lnSpc>
              <a:spcBef>
                <a:spcPts val="800"/>
              </a:spcBef>
              <a:buClr>
                <a:schemeClr val="accent1"/>
              </a:buClr>
              <a:buSzPts val="1800"/>
            </a:pPr>
            <a:endParaRPr lang="en-US" b="1" dirty="0">
              <a:solidFill>
                <a:schemeClr val="dk1"/>
              </a:solidFill>
              <a:latin typeface="Roboto"/>
              <a:ea typeface="Roboto"/>
            </a:endParaRPr>
          </a:p>
        </p:txBody>
      </p:sp>
      <p:pic>
        <p:nvPicPr>
          <p:cNvPr id="9" name="Picture 8">
            <a:extLst>
              <a:ext uri="{FF2B5EF4-FFF2-40B4-BE49-F238E27FC236}">
                <a16:creationId xmlns:a16="http://schemas.microsoft.com/office/drawing/2014/main" id="{24DDD75E-F5FA-457A-9FFB-B0B0039A786D}"/>
              </a:ext>
            </a:extLst>
          </p:cNvPr>
          <p:cNvPicPr>
            <a:picLocks noChangeAspect="1"/>
          </p:cNvPicPr>
          <p:nvPr/>
        </p:nvPicPr>
        <p:blipFill>
          <a:blip r:embed="rId4"/>
          <a:stretch>
            <a:fillRect/>
          </a:stretch>
        </p:blipFill>
        <p:spPr>
          <a:xfrm>
            <a:off x="2991317" y="1899181"/>
            <a:ext cx="2818322" cy="1255434"/>
          </a:xfrm>
          <a:prstGeom prst="rect">
            <a:avLst/>
          </a:prstGeom>
        </p:spPr>
      </p:pic>
      <p:pic>
        <p:nvPicPr>
          <p:cNvPr id="12" name="Picture 11">
            <a:extLst>
              <a:ext uri="{FF2B5EF4-FFF2-40B4-BE49-F238E27FC236}">
                <a16:creationId xmlns:a16="http://schemas.microsoft.com/office/drawing/2014/main" id="{39F35A1E-FDC6-4F97-9658-45F40C5343BB}"/>
              </a:ext>
            </a:extLst>
          </p:cNvPr>
          <p:cNvPicPr>
            <a:picLocks noChangeAspect="1"/>
          </p:cNvPicPr>
          <p:nvPr/>
        </p:nvPicPr>
        <p:blipFill>
          <a:blip r:embed="rId5"/>
          <a:stretch>
            <a:fillRect/>
          </a:stretch>
        </p:blipFill>
        <p:spPr>
          <a:xfrm>
            <a:off x="5980784" y="1906284"/>
            <a:ext cx="2668372" cy="1237581"/>
          </a:xfrm>
          <a:prstGeom prst="rect">
            <a:avLst/>
          </a:prstGeom>
        </p:spPr>
      </p:pic>
      <p:sp>
        <p:nvSpPr>
          <p:cNvPr id="20" name="Google Shape;501;p64">
            <a:extLst>
              <a:ext uri="{FF2B5EF4-FFF2-40B4-BE49-F238E27FC236}">
                <a16:creationId xmlns:a16="http://schemas.microsoft.com/office/drawing/2014/main" id="{244BD7C3-E420-4145-8D5E-D9E6624B3FDD}"/>
              </a:ext>
            </a:extLst>
          </p:cNvPr>
          <p:cNvSpPr txBox="1">
            <a:spLocks/>
          </p:cNvSpPr>
          <p:nvPr/>
        </p:nvSpPr>
        <p:spPr>
          <a:xfrm>
            <a:off x="225825" y="3244319"/>
            <a:ext cx="2514084" cy="1142329"/>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Athleticism is key: Faster players (relative to height and weight) have a better probability to get selected early</a:t>
            </a:r>
            <a:endParaRPr lang="en-US" dirty="0">
              <a:solidFill>
                <a:srgbClr val="00B050"/>
              </a:solidFill>
              <a:latin typeface="Roboto"/>
              <a:ea typeface="Roboto"/>
            </a:endParaRPr>
          </a:p>
          <a:p>
            <a:pPr lvl="2">
              <a:lnSpc>
                <a:spcPct val="90000"/>
              </a:lnSpc>
              <a:spcBef>
                <a:spcPts val="800"/>
              </a:spcBef>
              <a:buClr>
                <a:schemeClr val="accent1"/>
              </a:buClr>
              <a:buSzPts val="1800"/>
            </a:pPr>
            <a:endParaRPr lang="en-US" dirty="0">
              <a:solidFill>
                <a:schemeClr val="dk1"/>
              </a:solidFill>
              <a:latin typeface="Roboto"/>
              <a:ea typeface="Roboto"/>
            </a:endParaRPr>
          </a:p>
          <a:p>
            <a:pPr lvl="2">
              <a:lnSpc>
                <a:spcPct val="90000"/>
              </a:lnSpc>
              <a:spcBef>
                <a:spcPts val="1800"/>
              </a:spcBef>
              <a:buClr>
                <a:schemeClr val="accent1"/>
              </a:buClr>
              <a:buSzPts val="1800"/>
            </a:pPr>
            <a:endParaRPr lang="en-US" b="1" dirty="0">
              <a:solidFill>
                <a:schemeClr val="dk1"/>
              </a:solidFill>
              <a:latin typeface="Roboto"/>
              <a:ea typeface="Roboto"/>
            </a:endParaRPr>
          </a:p>
          <a:p>
            <a:pPr lvl="2">
              <a:lnSpc>
                <a:spcPct val="90000"/>
              </a:lnSpc>
              <a:spcBef>
                <a:spcPts val="1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i="1" dirty="0">
              <a:solidFill>
                <a:schemeClr val="dk1"/>
              </a:solidFill>
              <a:latin typeface="Roboto"/>
              <a:ea typeface="Roboto"/>
            </a:endParaRPr>
          </a:p>
          <a:p>
            <a:pPr lvl="2">
              <a:lnSpc>
                <a:spcPct val="90000"/>
              </a:lnSpc>
              <a:spcBef>
                <a:spcPts val="800"/>
              </a:spcBef>
              <a:buClr>
                <a:schemeClr val="accent1"/>
              </a:buClr>
              <a:buSzPts val="1800"/>
            </a:pPr>
            <a:endParaRPr lang="en-US" i="1" dirty="0">
              <a:solidFill>
                <a:schemeClr val="tx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
        <p:nvSpPr>
          <p:cNvPr id="21" name="Google Shape;501;p64">
            <a:extLst>
              <a:ext uri="{FF2B5EF4-FFF2-40B4-BE49-F238E27FC236}">
                <a16:creationId xmlns:a16="http://schemas.microsoft.com/office/drawing/2014/main" id="{0E3D488B-071D-40C6-B7C4-DC62E712F8E6}"/>
              </a:ext>
            </a:extLst>
          </p:cNvPr>
          <p:cNvSpPr txBox="1">
            <a:spLocks/>
          </p:cNvSpPr>
          <p:nvPr/>
        </p:nvSpPr>
        <p:spPr>
          <a:xfrm>
            <a:off x="2834050" y="3171510"/>
            <a:ext cx="2818321" cy="1536410"/>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1800"/>
              </a:spcBef>
              <a:buClr>
                <a:schemeClr val="accent1"/>
              </a:buClr>
              <a:buSzPts val="1800"/>
              <a:buFont typeface="Arial" panose="020B0604020202020204" pitchFamily="34" charset="0"/>
              <a:buChar char="•"/>
            </a:pPr>
            <a:r>
              <a:rPr lang="en-US" dirty="0">
                <a:solidFill>
                  <a:schemeClr val="dk1"/>
                </a:solidFill>
                <a:latin typeface="Roboto"/>
                <a:ea typeface="Roboto"/>
              </a:rPr>
              <a:t>Most players in the Combine are seniors</a:t>
            </a:r>
          </a:p>
          <a:p>
            <a:pPr marL="285750" lvl="2" indent="-285750">
              <a:lnSpc>
                <a:spcPct val="90000"/>
              </a:lnSpc>
              <a:spcBef>
                <a:spcPts val="1800"/>
              </a:spcBef>
              <a:buClr>
                <a:schemeClr val="accent1"/>
              </a:buClr>
              <a:buSzPts val="1800"/>
              <a:buFont typeface="Arial" panose="020B0604020202020204" pitchFamily="34" charset="0"/>
              <a:buChar char="•"/>
            </a:pPr>
            <a:r>
              <a:rPr lang="en-US" dirty="0">
                <a:solidFill>
                  <a:schemeClr val="dk1"/>
                </a:solidFill>
                <a:latin typeface="Roboto"/>
                <a:ea typeface="Roboto"/>
              </a:rPr>
              <a:t>Sophomores and Juniors are more likely to be selected in the early rounds</a:t>
            </a:r>
            <a:endParaRPr lang="en-US" dirty="0">
              <a:solidFill>
                <a:srgbClr val="00B050"/>
              </a:solidFill>
              <a:latin typeface="Roboto"/>
              <a:ea typeface="Roboto"/>
            </a:endParaRPr>
          </a:p>
          <a:p>
            <a:pPr lvl="2">
              <a:lnSpc>
                <a:spcPct val="90000"/>
              </a:lnSpc>
              <a:spcBef>
                <a:spcPts val="800"/>
              </a:spcBef>
              <a:buClr>
                <a:schemeClr val="accent1"/>
              </a:buClr>
              <a:buSzPts val="1800"/>
            </a:pPr>
            <a:endParaRPr lang="en-US" dirty="0">
              <a:solidFill>
                <a:schemeClr val="dk1"/>
              </a:solidFill>
              <a:latin typeface="Roboto"/>
              <a:ea typeface="Roboto"/>
            </a:endParaRPr>
          </a:p>
          <a:p>
            <a:pPr lvl="2">
              <a:lnSpc>
                <a:spcPct val="90000"/>
              </a:lnSpc>
              <a:spcBef>
                <a:spcPts val="1800"/>
              </a:spcBef>
              <a:buClr>
                <a:schemeClr val="accent1"/>
              </a:buClr>
              <a:buSzPts val="1800"/>
            </a:pPr>
            <a:endParaRPr lang="en-US" dirty="0">
              <a:solidFill>
                <a:schemeClr val="dk1"/>
              </a:solidFill>
              <a:latin typeface="Roboto"/>
              <a:ea typeface="Roboto"/>
            </a:endParaRPr>
          </a:p>
          <a:p>
            <a:pPr lvl="2">
              <a:lnSpc>
                <a:spcPct val="90000"/>
              </a:lnSpc>
              <a:spcBef>
                <a:spcPts val="1800"/>
              </a:spcBef>
              <a:buClr>
                <a:schemeClr val="accent1"/>
              </a:buClr>
              <a:buSzPts val="1800"/>
            </a:pPr>
            <a:endParaRPr lang="en-US" dirty="0">
              <a:solidFill>
                <a:schemeClr val="dk1"/>
              </a:solidFill>
              <a:latin typeface="Roboto"/>
              <a:ea typeface="Roboto"/>
            </a:endParaRPr>
          </a:p>
          <a:p>
            <a:pPr lvl="2">
              <a:lnSpc>
                <a:spcPct val="90000"/>
              </a:lnSpc>
              <a:spcBef>
                <a:spcPts val="800"/>
              </a:spcBef>
              <a:buClr>
                <a:schemeClr val="accent1"/>
              </a:buClr>
              <a:buSzPts val="1800"/>
            </a:pPr>
            <a:endParaRPr lang="en-US" i="1" dirty="0">
              <a:solidFill>
                <a:schemeClr val="dk1"/>
              </a:solidFill>
              <a:latin typeface="Roboto"/>
              <a:ea typeface="Roboto"/>
            </a:endParaRPr>
          </a:p>
          <a:p>
            <a:pPr lvl="2">
              <a:lnSpc>
                <a:spcPct val="90000"/>
              </a:lnSpc>
              <a:spcBef>
                <a:spcPts val="800"/>
              </a:spcBef>
              <a:buClr>
                <a:schemeClr val="accent1"/>
              </a:buClr>
              <a:buSzPts val="1800"/>
            </a:pPr>
            <a:endParaRPr lang="en-US" i="1" dirty="0">
              <a:solidFill>
                <a:schemeClr val="tx1"/>
              </a:solidFill>
              <a:latin typeface="Roboto"/>
              <a:ea typeface="Roboto"/>
            </a:endParaRPr>
          </a:p>
          <a:p>
            <a:pPr lvl="2">
              <a:lnSpc>
                <a:spcPct val="90000"/>
              </a:lnSpc>
              <a:spcBef>
                <a:spcPts val="800"/>
              </a:spcBef>
              <a:buClr>
                <a:schemeClr val="accent1"/>
              </a:buClr>
              <a:buSzPts val="1800"/>
            </a:pPr>
            <a:endParaRPr lang="en-US" dirty="0">
              <a:solidFill>
                <a:schemeClr val="dk1"/>
              </a:solidFill>
              <a:latin typeface="Roboto"/>
              <a:ea typeface="Roboto"/>
            </a:endParaRPr>
          </a:p>
          <a:p>
            <a:pPr lvl="2">
              <a:lnSpc>
                <a:spcPct val="90000"/>
              </a:lnSpc>
              <a:spcBef>
                <a:spcPts val="800"/>
              </a:spcBef>
              <a:buClr>
                <a:schemeClr val="accent1"/>
              </a:buClr>
              <a:buSzPts val="1800"/>
            </a:pPr>
            <a:endParaRPr lang="en-US" dirty="0">
              <a:solidFill>
                <a:schemeClr val="dk1"/>
              </a:solidFill>
              <a:latin typeface="Roboto"/>
              <a:ea typeface="Roboto"/>
            </a:endParaRPr>
          </a:p>
        </p:txBody>
      </p:sp>
      <p:sp>
        <p:nvSpPr>
          <p:cNvPr id="22" name="Google Shape;501;p64">
            <a:extLst>
              <a:ext uri="{FF2B5EF4-FFF2-40B4-BE49-F238E27FC236}">
                <a16:creationId xmlns:a16="http://schemas.microsoft.com/office/drawing/2014/main" id="{275DBCC9-3D5C-4377-AFA0-887CD86A4D09}"/>
              </a:ext>
            </a:extLst>
          </p:cNvPr>
          <p:cNvSpPr txBox="1">
            <a:spLocks/>
          </p:cNvSpPr>
          <p:nvPr/>
        </p:nvSpPr>
        <p:spPr>
          <a:xfrm>
            <a:off x="5943712" y="3320924"/>
            <a:ext cx="2705443" cy="1237581"/>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Prospects from top programs (Alabama, USC, etc.) have a better chance to be picked in rounds 1-3</a:t>
            </a:r>
          </a:p>
          <a:p>
            <a:pPr lvl="2">
              <a:lnSpc>
                <a:spcPct val="90000"/>
              </a:lnSpc>
              <a:spcBef>
                <a:spcPts val="1800"/>
              </a:spcBef>
              <a:buClr>
                <a:schemeClr val="accent1"/>
              </a:buClr>
              <a:buSzPts val="1800"/>
            </a:pPr>
            <a:endParaRPr lang="en-US" b="1" dirty="0">
              <a:solidFill>
                <a:schemeClr val="dk1"/>
              </a:solidFill>
              <a:latin typeface="Roboto"/>
              <a:ea typeface="Roboto"/>
            </a:endParaRPr>
          </a:p>
          <a:p>
            <a:pPr lvl="2">
              <a:lnSpc>
                <a:spcPct val="90000"/>
              </a:lnSpc>
              <a:spcBef>
                <a:spcPts val="1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i="1" dirty="0">
              <a:solidFill>
                <a:schemeClr val="dk1"/>
              </a:solidFill>
              <a:latin typeface="Roboto"/>
              <a:ea typeface="Roboto"/>
            </a:endParaRPr>
          </a:p>
          <a:p>
            <a:pPr lvl="2">
              <a:lnSpc>
                <a:spcPct val="90000"/>
              </a:lnSpc>
              <a:spcBef>
                <a:spcPts val="800"/>
              </a:spcBef>
              <a:buClr>
                <a:schemeClr val="accent1"/>
              </a:buClr>
              <a:buSzPts val="1800"/>
            </a:pPr>
            <a:endParaRPr lang="en-US" i="1" dirty="0">
              <a:solidFill>
                <a:schemeClr val="tx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Tree>
    <p:extLst>
      <p:ext uri="{BB962C8B-B14F-4D97-AF65-F5344CB8AC3E}">
        <p14:creationId xmlns:p14="http://schemas.microsoft.com/office/powerpoint/2010/main" val="1502584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10" name="Téglalap 13">
            <a:extLst>
              <a:ext uri="{FF2B5EF4-FFF2-40B4-BE49-F238E27FC236}">
                <a16:creationId xmlns:a16="http://schemas.microsoft.com/office/drawing/2014/main" id="{0FC25B50-3BBC-44D4-9661-027975075FE8}"/>
              </a:ext>
            </a:extLst>
          </p:cNvPr>
          <p:cNvSpPr/>
          <p:nvPr/>
        </p:nvSpPr>
        <p:spPr>
          <a:xfrm>
            <a:off x="306088" y="983616"/>
            <a:ext cx="8419926"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Predictions – Cherry-Picked Examples</a:t>
            </a:r>
          </a:p>
        </p:txBody>
      </p:sp>
      <p:sp>
        <p:nvSpPr>
          <p:cNvPr id="14" name="Google Shape;501;p64">
            <a:extLst>
              <a:ext uri="{FF2B5EF4-FFF2-40B4-BE49-F238E27FC236}">
                <a16:creationId xmlns:a16="http://schemas.microsoft.com/office/drawing/2014/main" id="{0F67ED11-D8C9-4390-B2A6-5186CC3FA924}"/>
              </a:ext>
            </a:extLst>
          </p:cNvPr>
          <p:cNvSpPr txBox="1">
            <a:spLocks/>
          </p:cNvSpPr>
          <p:nvPr/>
        </p:nvSpPr>
        <p:spPr>
          <a:xfrm>
            <a:off x="306086" y="1419091"/>
            <a:ext cx="7083743" cy="451981"/>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Model outperformed NFL teams – Prediction threshold: 0.1258 (Max Profit)</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dirty="0">
              <a:solidFill>
                <a:schemeClr val="dk1"/>
              </a:solidFill>
              <a:latin typeface="Roboto"/>
              <a:ea typeface="Roboto"/>
            </a:endParaRPr>
          </a:p>
        </p:txBody>
      </p:sp>
      <p:graphicFrame>
        <p:nvGraphicFramePr>
          <p:cNvPr id="2" name="Table 2">
            <a:extLst>
              <a:ext uri="{FF2B5EF4-FFF2-40B4-BE49-F238E27FC236}">
                <a16:creationId xmlns:a16="http://schemas.microsoft.com/office/drawing/2014/main" id="{3F081008-BD5A-46F8-9EB0-D78B98A692BD}"/>
              </a:ext>
            </a:extLst>
          </p:cNvPr>
          <p:cNvGraphicFramePr>
            <a:graphicFrameLocks noGrp="1"/>
          </p:cNvGraphicFramePr>
          <p:nvPr>
            <p:extLst>
              <p:ext uri="{D42A27DB-BD31-4B8C-83A1-F6EECF244321}">
                <p14:modId xmlns:p14="http://schemas.microsoft.com/office/powerpoint/2010/main" val="1356229929"/>
              </p:ext>
            </p:extLst>
          </p:nvPr>
        </p:nvGraphicFramePr>
        <p:xfrm>
          <a:off x="306086" y="1789069"/>
          <a:ext cx="8322253" cy="1219200"/>
        </p:xfrm>
        <a:graphic>
          <a:graphicData uri="http://schemas.openxmlformats.org/drawingml/2006/table">
            <a:tbl>
              <a:tblPr firstRow="1" bandRow="1">
                <a:tableStyleId>{5C22544A-7EE6-4342-B048-85BDC9FD1C3A}</a:tableStyleId>
              </a:tblPr>
              <a:tblGrid>
                <a:gridCol w="1660122">
                  <a:extLst>
                    <a:ext uri="{9D8B030D-6E8A-4147-A177-3AD203B41FA5}">
                      <a16:colId xmlns:a16="http://schemas.microsoft.com/office/drawing/2014/main" val="4266079600"/>
                    </a:ext>
                  </a:extLst>
                </a:gridCol>
                <a:gridCol w="607550">
                  <a:extLst>
                    <a:ext uri="{9D8B030D-6E8A-4147-A177-3AD203B41FA5}">
                      <a16:colId xmlns:a16="http://schemas.microsoft.com/office/drawing/2014/main" val="3833718829"/>
                    </a:ext>
                  </a:extLst>
                </a:gridCol>
                <a:gridCol w="1096199">
                  <a:extLst>
                    <a:ext uri="{9D8B030D-6E8A-4147-A177-3AD203B41FA5}">
                      <a16:colId xmlns:a16="http://schemas.microsoft.com/office/drawing/2014/main" val="2881777903"/>
                    </a:ext>
                  </a:extLst>
                </a:gridCol>
                <a:gridCol w="3101546">
                  <a:extLst>
                    <a:ext uri="{9D8B030D-6E8A-4147-A177-3AD203B41FA5}">
                      <a16:colId xmlns:a16="http://schemas.microsoft.com/office/drawing/2014/main" val="1093280716"/>
                    </a:ext>
                  </a:extLst>
                </a:gridCol>
                <a:gridCol w="1856836">
                  <a:extLst>
                    <a:ext uri="{9D8B030D-6E8A-4147-A177-3AD203B41FA5}">
                      <a16:colId xmlns:a16="http://schemas.microsoft.com/office/drawing/2014/main" val="4054609880"/>
                    </a:ext>
                  </a:extLst>
                </a:gridCol>
              </a:tblGrid>
              <a:tr h="304217">
                <a:tc>
                  <a:txBody>
                    <a:bodyPr/>
                    <a:lstStyle/>
                    <a:p>
                      <a:r>
                        <a:rPr lang="en-US" dirty="0"/>
                        <a:t>Player</a:t>
                      </a:r>
                      <a:endParaRPr lang="hu-HU" dirty="0"/>
                    </a:p>
                  </a:txBody>
                  <a:tcPr>
                    <a:solidFill>
                      <a:srgbClr val="00B050"/>
                    </a:solidFill>
                  </a:tcPr>
                </a:tc>
                <a:tc>
                  <a:txBody>
                    <a:bodyPr/>
                    <a:lstStyle/>
                    <a:p>
                      <a:r>
                        <a:rPr lang="en-US" dirty="0"/>
                        <a:t>Pos</a:t>
                      </a:r>
                      <a:endParaRPr lang="hu-HU" dirty="0"/>
                    </a:p>
                  </a:txBody>
                  <a:tcPr>
                    <a:solidFill>
                      <a:srgbClr val="00B050"/>
                    </a:solidFill>
                  </a:tcPr>
                </a:tc>
                <a:tc>
                  <a:txBody>
                    <a:bodyPr/>
                    <a:lstStyle/>
                    <a:p>
                      <a:r>
                        <a:rPr lang="en-US" dirty="0"/>
                        <a:t>Draft Pick</a:t>
                      </a:r>
                      <a:endParaRPr lang="hu-HU" dirty="0"/>
                    </a:p>
                  </a:txBody>
                  <a:tcPr>
                    <a:solidFill>
                      <a:srgbClr val="00B050"/>
                    </a:solidFill>
                  </a:tcPr>
                </a:tc>
                <a:tc>
                  <a:txBody>
                    <a:bodyPr/>
                    <a:lstStyle/>
                    <a:p>
                      <a:r>
                        <a:rPr lang="en-US" dirty="0"/>
                        <a:t>NFL Career</a:t>
                      </a:r>
                      <a:endParaRPr lang="hu-HU" dirty="0"/>
                    </a:p>
                  </a:txBody>
                  <a:tcPr>
                    <a:solidFill>
                      <a:srgbClr val="00B050"/>
                    </a:solidFill>
                  </a:tcPr>
                </a:tc>
                <a:tc>
                  <a:txBody>
                    <a:bodyPr/>
                    <a:lstStyle/>
                    <a:p>
                      <a:r>
                        <a:rPr lang="en-US" dirty="0"/>
                        <a:t>Top Talent Odds</a:t>
                      </a:r>
                      <a:endParaRPr lang="hu-HU" dirty="0"/>
                    </a:p>
                  </a:txBody>
                  <a:tcPr>
                    <a:solidFill>
                      <a:srgbClr val="00B050"/>
                    </a:solidFill>
                  </a:tcPr>
                </a:tc>
                <a:extLst>
                  <a:ext uri="{0D108BD9-81ED-4DB2-BD59-A6C34878D82A}">
                    <a16:rowId xmlns:a16="http://schemas.microsoft.com/office/drawing/2014/main" val="105256380"/>
                  </a:ext>
                </a:extLst>
              </a:tr>
              <a:tr h="304217">
                <a:tc>
                  <a:txBody>
                    <a:bodyPr/>
                    <a:lstStyle/>
                    <a:p>
                      <a:r>
                        <a:rPr lang="en-US" dirty="0"/>
                        <a:t>Drew Stanton</a:t>
                      </a:r>
                      <a:endParaRPr lang="hu-HU" dirty="0"/>
                    </a:p>
                  </a:txBody>
                  <a:tcPr>
                    <a:solidFill>
                      <a:schemeClr val="tx2"/>
                    </a:solidFill>
                  </a:tcPr>
                </a:tc>
                <a:tc>
                  <a:txBody>
                    <a:bodyPr/>
                    <a:lstStyle/>
                    <a:p>
                      <a:r>
                        <a:rPr lang="en-US" dirty="0"/>
                        <a:t>QB</a:t>
                      </a:r>
                      <a:endParaRPr lang="hu-HU" dirty="0"/>
                    </a:p>
                  </a:txBody>
                  <a:tcPr>
                    <a:solidFill>
                      <a:schemeClr val="tx2"/>
                    </a:solidFill>
                  </a:tcPr>
                </a:tc>
                <a:tc>
                  <a:txBody>
                    <a:bodyPr/>
                    <a:lstStyle/>
                    <a:p>
                      <a:r>
                        <a:rPr lang="en-US" dirty="0"/>
                        <a:t>2 (43)</a:t>
                      </a:r>
                      <a:endParaRPr lang="hu-HU" dirty="0"/>
                    </a:p>
                  </a:txBody>
                  <a:tcPr>
                    <a:solidFill>
                      <a:schemeClr val="tx2"/>
                    </a:solidFill>
                  </a:tcPr>
                </a:tc>
                <a:tc>
                  <a:txBody>
                    <a:bodyPr/>
                    <a:lstStyle/>
                    <a:p>
                      <a:r>
                        <a:rPr lang="en-US" dirty="0"/>
                        <a:t>Never became primary starter</a:t>
                      </a:r>
                      <a:endParaRPr lang="hu-HU" dirty="0"/>
                    </a:p>
                  </a:txBody>
                  <a:tcPr>
                    <a:solidFill>
                      <a:schemeClr val="tx2"/>
                    </a:solidFill>
                  </a:tcPr>
                </a:tc>
                <a:tc>
                  <a:txBody>
                    <a:bodyPr/>
                    <a:lstStyle/>
                    <a:p>
                      <a:r>
                        <a:rPr lang="en-US" dirty="0"/>
                        <a:t>8.5%</a:t>
                      </a:r>
                      <a:endParaRPr lang="hu-HU" dirty="0"/>
                    </a:p>
                  </a:txBody>
                  <a:tcPr>
                    <a:solidFill>
                      <a:schemeClr val="tx2"/>
                    </a:solidFill>
                  </a:tcPr>
                </a:tc>
                <a:extLst>
                  <a:ext uri="{0D108BD9-81ED-4DB2-BD59-A6C34878D82A}">
                    <a16:rowId xmlns:a16="http://schemas.microsoft.com/office/drawing/2014/main" val="3818094137"/>
                  </a:ext>
                </a:extLst>
              </a:tr>
              <a:tr h="304217">
                <a:tc>
                  <a:txBody>
                    <a:bodyPr/>
                    <a:lstStyle/>
                    <a:p>
                      <a:r>
                        <a:rPr lang="en-US" dirty="0"/>
                        <a:t>Kenny Irons</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RB</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2 (49)</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Never played a game in the NFL</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12.5%</a:t>
                      </a:r>
                      <a:endParaRPr lang="hu-HU" dirty="0"/>
                    </a:p>
                  </a:txBody>
                  <a:tcPr>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8101960"/>
                  </a:ext>
                </a:extLst>
              </a:tr>
              <a:tr h="304217">
                <a:tc>
                  <a:txBody>
                    <a:bodyPr/>
                    <a:lstStyle/>
                    <a:p>
                      <a:r>
                        <a:rPr lang="en-US" dirty="0"/>
                        <a:t>Jason Peters</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OT</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Undrafted</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9x Pro Bowl, 2x All-Pro, SB Winner</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49.5%</a:t>
                      </a:r>
                      <a:endParaRPr lang="hu-HU" dirty="0"/>
                    </a:p>
                  </a:txBody>
                  <a:tcP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053964270"/>
                  </a:ext>
                </a:extLst>
              </a:tr>
            </a:tbl>
          </a:graphicData>
        </a:graphic>
      </p:graphicFrame>
      <p:sp>
        <p:nvSpPr>
          <p:cNvPr id="25" name="Google Shape;501;p64">
            <a:extLst>
              <a:ext uri="{FF2B5EF4-FFF2-40B4-BE49-F238E27FC236}">
                <a16:creationId xmlns:a16="http://schemas.microsoft.com/office/drawing/2014/main" id="{2F732923-C5F3-43E2-ADF2-E3E63310DE12}"/>
              </a:ext>
            </a:extLst>
          </p:cNvPr>
          <p:cNvSpPr txBox="1">
            <a:spLocks/>
          </p:cNvSpPr>
          <p:nvPr/>
        </p:nvSpPr>
        <p:spPr>
          <a:xfrm>
            <a:off x="306086" y="3192460"/>
            <a:ext cx="7083743" cy="451981"/>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Model fell behind</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dirty="0">
              <a:solidFill>
                <a:schemeClr val="dk1"/>
              </a:solidFill>
              <a:latin typeface="Roboto"/>
              <a:ea typeface="Roboto"/>
            </a:endParaRPr>
          </a:p>
        </p:txBody>
      </p:sp>
      <p:graphicFrame>
        <p:nvGraphicFramePr>
          <p:cNvPr id="26" name="Table 2">
            <a:extLst>
              <a:ext uri="{FF2B5EF4-FFF2-40B4-BE49-F238E27FC236}">
                <a16:creationId xmlns:a16="http://schemas.microsoft.com/office/drawing/2014/main" id="{054B04CD-76CC-4A19-9393-3E8ED0C0745D}"/>
              </a:ext>
            </a:extLst>
          </p:cNvPr>
          <p:cNvGraphicFramePr>
            <a:graphicFrameLocks noGrp="1"/>
          </p:cNvGraphicFramePr>
          <p:nvPr>
            <p:extLst>
              <p:ext uri="{D42A27DB-BD31-4B8C-83A1-F6EECF244321}">
                <p14:modId xmlns:p14="http://schemas.microsoft.com/office/powerpoint/2010/main" val="2503136766"/>
              </p:ext>
            </p:extLst>
          </p:nvPr>
        </p:nvGraphicFramePr>
        <p:xfrm>
          <a:off x="306086" y="3534566"/>
          <a:ext cx="8331287" cy="1219200"/>
        </p:xfrm>
        <a:graphic>
          <a:graphicData uri="http://schemas.openxmlformats.org/drawingml/2006/table">
            <a:tbl>
              <a:tblPr firstRow="1" bandRow="1">
                <a:tableStyleId>{5C22544A-7EE6-4342-B048-85BDC9FD1C3A}</a:tableStyleId>
              </a:tblPr>
              <a:tblGrid>
                <a:gridCol w="1485644">
                  <a:extLst>
                    <a:ext uri="{9D8B030D-6E8A-4147-A177-3AD203B41FA5}">
                      <a16:colId xmlns:a16="http://schemas.microsoft.com/office/drawing/2014/main" val="4266079600"/>
                    </a:ext>
                  </a:extLst>
                </a:gridCol>
                <a:gridCol w="803189">
                  <a:extLst>
                    <a:ext uri="{9D8B030D-6E8A-4147-A177-3AD203B41FA5}">
                      <a16:colId xmlns:a16="http://schemas.microsoft.com/office/drawing/2014/main" val="3833718829"/>
                    </a:ext>
                  </a:extLst>
                </a:gridCol>
                <a:gridCol w="1124465">
                  <a:extLst>
                    <a:ext uri="{9D8B030D-6E8A-4147-A177-3AD203B41FA5}">
                      <a16:colId xmlns:a16="http://schemas.microsoft.com/office/drawing/2014/main" val="2881777903"/>
                    </a:ext>
                  </a:extLst>
                </a:gridCol>
                <a:gridCol w="3101546">
                  <a:extLst>
                    <a:ext uri="{9D8B030D-6E8A-4147-A177-3AD203B41FA5}">
                      <a16:colId xmlns:a16="http://schemas.microsoft.com/office/drawing/2014/main" val="1093280716"/>
                    </a:ext>
                  </a:extLst>
                </a:gridCol>
                <a:gridCol w="1816443">
                  <a:extLst>
                    <a:ext uri="{9D8B030D-6E8A-4147-A177-3AD203B41FA5}">
                      <a16:colId xmlns:a16="http://schemas.microsoft.com/office/drawing/2014/main" val="4054609880"/>
                    </a:ext>
                  </a:extLst>
                </a:gridCol>
              </a:tblGrid>
              <a:tr h="304217">
                <a:tc>
                  <a:txBody>
                    <a:bodyPr/>
                    <a:lstStyle/>
                    <a:p>
                      <a:r>
                        <a:rPr lang="en-US" dirty="0"/>
                        <a:t>Player</a:t>
                      </a:r>
                      <a:endParaRPr lang="hu-HU" dirty="0"/>
                    </a:p>
                  </a:txBody>
                  <a:tcPr>
                    <a:solidFill>
                      <a:srgbClr val="C00000"/>
                    </a:solidFill>
                  </a:tcPr>
                </a:tc>
                <a:tc>
                  <a:txBody>
                    <a:bodyPr/>
                    <a:lstStyle/>
                    <a:p>
                      <a:r>
                        <a:rPr lang="en-US" dirty="0"/>
                        <a:t>Pos</a:t>
                      </a:r>
                      <a:endParaRPr lang="hu-HU" dirty="0"/>
                    </a:p>
                  </a:txBody>
                  <a:tcPr>
                    <a:solidFill>
                      <a:srgbClr val="C00000"/>
                    </a:solidFill>
                  </a:tcPr>
                </a:tc>
                <a:tc>
                  <a:txBody>
                    <a:bodyPr/>
                    <a:lstStyle/>
                    <a:p>
                      <a:r>
                        <a:rPr lang="en-US" dirty="0"/>
                        <a:t>Draft</a:t>
                      </a:r>
                      <a:endParaRPr lang="hu-HU" dirty="0"/>
                    </a:p>
                  </a:txBody>
                  <a:tcPr>
                    <a:solidFill>
                      <a:srgbClr val="C00000"/>
                    </a:solidFill>
                  </a:tcPr>
                </a:tc>
                <a:tc>
                  <a:txBody>
                    <a:bodyPr/>
                    <a:lstStyle/>
                    <a:p>
                      <a:r>
                        <a:rPr lang="en-US" dirty="0"/>
                        <a:t>NFL Career</a:t>
                      </a:r>
                      <a:endParaRPr lang="hu-HU" dirty="0"/>
                    </a:p>
                  </a:txBody>
                  <a:tcPr>
                    <a:solidFill>
                      <a:srgbClr val="C00000"/>
                    </a:solidFill>
                  </a:tcPr>
                </a:tc>
                <a:tc>
                  <a:txBody>
                    <a:bodyPr/>
                    <a:lstStyle/>
                    <a:p>
                      <a:r>
                        <a:rPr lang="en-US" dirty="0"/>
                        <a:t>Top Talent Odds</a:t>
                      </a:r>
                      <a:endParaRPr lang="hu-HU" dirty="0"/>
                    </a:p>
                  </a:txBody>
                  <a:tcPr>
                    <a:solidFill>
                      <a:srgbClr val="C00000"/>
                    </a:solidFill>
                  </a:tcPr>
                </a:tc>
                <a:extLst>
                  <a:ext uri="{0D108BD9-81ED-4DB2-BD59-A6C34878D82A}">
                    <a16:rowId xmlns:a16="http://schemas.microsoft.com/office/drawing/2014/main" val="105256380"/>
                  </a:ext>
                </a:extLst>
              </a:tr>
              <a:tr h="304217">
                <a:tc>
                  <a:txBody>
                    <a:bodyPr/>
                    <a:lstStyle/>
                    <a:p>
                      <a:r>
                        <a:rPr lang="en-US" dirty="0"/>
                        <a:t>Drew </a:t>
                      </a:r>
                      <a:r>
                        <a:rPr lang="en-US" dirty="0" err="1"/>
                        <a:t>Brees</a:t>
                      </a:r>
                      <a:endParaRPr lang="hu-HU" dirty="0"/>
                    </a:p>
                  </a:txBody>
                  <a:tcPr>
                    <a:solidFill>
                      <a:schemeClr val="tx2"/>
                    </a:solidFill>
                  </a:tcPr>
                </a:tc>
                <a:tc>
                  <a:txBody>
                    <a:bodyPr/>
                    <a:lstStyle/>
                    <a:p>
                      <a:r>
                        <a:rPr lang="en-US" dirty="0"/>
                        <a:t>QB</a:t>
                      </a:r>
                      <a:endParaRPr lang="hu-HU" dirty="0"/>
                    </a:p>
                  </a:txBody>
                  <a:tcPr>
                    <a:solidFill>
                      <a:schemeClr val="tx2"/>
                    </a:solidFill>
                  </a:tcPr>
                </a:tc>
                <a:tc>
                  <a:txBody>
                    <a:bodyPr/>
                    <a:lstStyle/>
                    <a:p>
                      <a:r>
                        <a:rPr lang="en-US" dirty="0"/>
                        <a:t>2 (32)</a:t>
                      </a:r>
                      <a:endParaRPr lang="hu-HU" dirty="0"/>
                    </a:p>
                  </a:txBody>
                  <a:tcPr>
                    <a:solidFill>
                      <a:schemeClr val="tx2"/>
                    </a:solidFill>
                  </a:tcPr>
                </a:tc>
                <a:tc>
                  <a:txBody>
                    <a:bodyPr/>
                    <a:lstStyle/>
                    <a:p>
                      <a:r>
                        <a:rPr lang="en-US" dirty="0"/>
                        <a:t>Future Hall of Famer</a:t>
                      </a:r>
                      <a:endParaRPr lang="hu-HU" dirty="0"/>
                    </a:p>
                  </a:txBody>
                  <a:tcPr>
                    <a:solidFill>
                      <a:schemeClr val="tx2"/>
                    </a:solidFill>
                  </a:tcPr>
                </a:tc>
                <a:tc>
                  <a:txBody>
                    <a:bodyPr/>
                    <a:lstStyle/>
                    <a:p>
                      <a:r>
                        <a:rPr lang="en-US" dirty="0"/>
                        <a:t>12.4%</a:t>
                      </a:r>
                      <a:endParaRPr lang="hu-HU" dirty="0"/>
                    </a:p>
                  </a:txBody>
                  <a:tcPr>
                    <a:solidFill>
                      <a:schemeClr val="tx2"/>
                    </a:solidFill>
                  </a:tcPr>
                </a:tc>
                <a:extLst>
                  <a:ext uri="{0D108BD9-81ED-4DB2-BD59-A6C34878D82A}">
                    <a16:rowId xmlns:a16="http://schemas.microsoft.com/office/drawing/2014/main" val="3818094137"/>
                  </a:ext>
                </a:extLst>
              </a:tr>
              <a:tr h="304217">
                <a:tc>
                  <a:txBody>
                    <a:bodyPr/>
                    <a:lstStyle/>
                    <a:p>
                      <a:r>
                        <a:rPr lang="en-US" dirty="0"/>
                        <a:t>Darren Sproles</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RB</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4 (130)</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8x Pro Bowl, 2x All-Pro, SB Winner</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5.5%</a:t>
                      </a:r>
                      <a:endParaRPr lang="hu-HU" dirty="0"/>
                    </a:p>
                  </a:txBody>
                  <a:tcPr>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8101960"/>
                  </a:ext>
                </a:extLst>
              </a:tr>
              <a:tr h="304217">
                <a:tc>
                  <a:txBody>
                    <a:bodyPr/>
                    <a:lstStyle/>
                    <a:p>
                      <a:r>
                        <a:rPr lang="en-US" dirty="0"/>
                        <a:t>Tyree Jackson</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QB</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Undrafted</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Never played a game in the NFL</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68.9%</a:t>
                      </a:r>
                      <a:endParaRPr lang="hu-HU" dirty="0"/>
                    </a:p>
                  </a:txBody>
                  <a:tcP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053964270"/>
                  </a:ext>
                </a:extLst>
              </a:tr>
            </a:tbl>
          </a:graphicData>
        </a:graphic>
      </p:graphicFrame>
    </p:spTree>
    <p:extLst>
      <p:ext uri="{BB962C8B-B14F-4D97-AF65-F5344CB8AC3E}">
        <p14:creationId xmlns:p14="http://schemas.microsoft.com/office/powerpoint/2010/main" val="29421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D8FE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15380-DB06-4F2D-BC17-64158595DC23}"/>
              </a:ext>
            </a:extLst>
          </p:cNvPr>
          <p:cNvSpPr>
            <a:spLocks noGrp="1"/>
          </p:cNvSpPr>
          <p:nvPr>
            <p:ph type="title"/>
          </p:nvPr>
        </p:nvSpPr>
        <p:spPr>
          <a:xfrm>
            <a:off x="1493874" y="2094000"/>
            <a:ext cx="6500948" cy="955500"/>
          </a:xfrm>
        </p:spPr>
        <p:txBody>
          <a:bodyPr anchor="ctr"/>
          <a:lstStyle/>
          <a:p>
            <a:pPr algn="ctr"/>
            <a:r>
              <a:rPr lang="en-US" sz="5400" dirty="0"/>
              <a:t>Model evaluation</a:t>
            </a:r>
            <a:br>
              <a:rPr lang="en-US" sz="5400" dirty="0"/>
            </a:br>
            <a:r>
              <a:rPr lang="en-US" sz="2800" b="0" dirty="0"/>
              <a:t>Draft Position - Multiclass Classification</a:t>
            </a:r>
            <a:endParaRPr lang="hu-HU" sz="5400" b="0" dirty="0"/>
          </a:p>
        </p:txBody>
      </p:sp>
    </p:spTree>
    <p:extLst>
      <p:ext uri="{BB962C8B-B14F-4D97-AF65-F5344CB8AC3E}">
        <p14:creationId xmlns:p14="http://schemas.microsoft.com/office/powerpoint/2010/main" val="2117607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995973"/>
            <a:ext cx="8421624"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Lift Chart for Holdout - Offense</a:t>
            </a:r>
          </a:p>
        </p:txBody>
      </p:sp>
      <p:sp>
        <p:nvSpPr>
          <p:cNvPr id="6" name="Google Shape;501;p64">
            <a:extLst>
              <a:ext uri="{FF2B5EF4-FFF2-40B4-BE49-F238E27FC236}">
                <a16:creationId xmlns:a16="http://schemas.microsoft.com/office/drawing/2014/main" id="{31C554AB-8C21-4FE5-8581-A733987CF812}"/>
              </a:ext>
            </a:extLst>
          </p:cNvPr>
          <p:cNvSpPr txBox="1">
            <a:spLocks/>
          </p:cNvSpPr>
          <p:nvPr/>
        </p:nvSpPr>
        <p:spPr>
          <a:xfrm>
            <a:off x="1200230" y="1381435"/>
            <a:ext cx="1122839"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Rounds 1-3</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
        <p:nvSpPr>
          <p:cNvPr id="9" name="Google Shape;501;p64">
            <a:extLst>
              <a:ext uri="{FF2B5EF4-FFF2-40B4-BE49-F238E27FC236}">
                <a16:creationId xmlns:a16="http://schemas.microsoft.com/office/drawing/2014/main" id="{F5B3B310-651C-455B-BDB6-C1987A577C0A}"/>
              </a:ext>
            </a:extLst>
          </p:cNvPr>
          <p:cNvSpPr txBox="1">
            <a:spLocks/>
          </p:cNvSpPr>
          <p:nvPr/>
        </p:nvSpPr>
        <p:spPr>
          <a:xfrm>
            <a:off x="225825" y="3014024"/>
            <a:ext cx="8402513" cy="1918173"/>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Top performing model: </a:t>
            </a:r>
            <a:r>
              <a:rPr lang="en-US" dirty="0">
                <a:solidFill>
                  <a:schemeClr val="dk1"/>
                </a:solidFill>
                <a:latin typeface="Roboto"/>
                <a:ea typeface="Roboto"/>
              </a:rPr>
              <a:t>ENET Blender with 0.8300 </a:t>
            </a:r>
            <a:r>
              <a:rPr lang="en-US" dirty="0" err="1">
                <a:solidFill>
                  <a:schemeClr val="dk1"/>
                </a:solidFill>
                <a:latin typeface="Roboto"/>
                <a:ea typeface="Roboto"/>
              </a:rPr>
              <a:t>LogLoss</a:t>
            </a:r>
            <a:r>
              <a:rPr lang="en-US" dirty="0">
                <a:solidFill>
                  <a:schemeClr val="dk1"/>
                </a:solidFill>
                <a:latin typeface="Roboto"/>
                <a:ea typeface="Roboto"/>
              </a:rPr>
              <a:t> (Baseline </a:t>
            </a:r>
            <a:r>
              <a:rPr lang="en-US" dirty="0" err="1">
                <a:solidFill>
                  <a:schemeClr val="dk1"/>
                </a:solidFill>
                <a:latin typeface="Roboto"/>
                <a:ea typeface="Roboto"/>
              </a:rPr>
              <a:t>LogLoss</a:t>
            </a:r>
            <a:r>
              <a:rPr lang="en-US" dirty="0">
                <a:solidFill>
                  <a:schemeClr val="dk1"/>
                </a:solidFill>
                <a:latin typeface="Roboto"/>
                <a:ea typeface="Roboto"/>
              </a:rPr>
              <a:t>: 1.1)</a:t>
            </a:r>
            <a:endParaRPr lang="en-US" b="1" dirty="0">
              <a:solidFill>
                <a:schemeClr val="dk1"/>
              </a:solidFill>
              <a:latin typeface="Roboto"/>
              <a:ea typeface="Roboto"/>
            </a:endParaRPr>
          </a:p>
          <a:p>
            <a:pPr lvl="2">
              <a:lnSpc>
                <a:spcPct val="90000"/>
              </a:lnSpc>
              <a:spcBef>
                <a:spcPts val="800"/>
              </a:spcBef>
              <a:buClr>
                <a:schemeClr val="accent1"/>
              </a:buClr>
              <a:buSzPts val="1800"/>
            </a:pPr>
            <a:r>
              <a:rPr lang="en-US" b="1" dirty="0">
                <a:solidFill>
                  <a:schemeClr val="dk1"/>
                </a:solidFill>
                <a:latin typeface="Roboto"/>
                <a:ea typeface="Roboto"/>
              </a:rPr>
              <a:t>Model is quite accurate predicting early round picks and undrafted players</a:t>
            </a:r>
          </a:p>
          <a:p>
            <a:pPr lvl="2">
              <a:lnSpc>
                <a:spcPct val="90000"/>
              </a:lnSpc>
              <a:spcBef>
                <a:spcPts val="800"/>
              </a:spcBef>
              <a:buClr>
                <a:schemeClr val="accent1"/>
              </a:buClr>
              <a:buSzPts val="1800"/>
            </a:pPr>
            <a:r>
              <a:rPr lang="en-US" b="1" dirty="0">
                <a:solidFill>
                  <a:schemeClr val="dk1"/>
                </a:solidFill>
                <a:latin typeface="Roboto"/>
                <a:ea typeface="Roboto"/>
              </a:rPr>
              <a:t>Model struggles with mid-late round selections:</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Players drafted in round 4-5 might have similar values as round 3 selections</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Players selected in rounds 6-7 are not so different than undrafted players</a:t>
            </a:r>
          </a:p>
          <a:p>
            <a:pPr marL="285750" lvl="2" indent="-285750">
              <a:lnSpc>
                <a:spcPct val="90000"/>
              </a:lnSpc>
              <a:spcBef>
                <a:spcPts val="800"/>
              </a:spcBef>
              <a:buClr>
                <a:schemeClr val="accent1"/>
              </a:buClr>
              <a:buSzPts val="1800"/>
              <a:buFont typeface="Arial" panose="020B0604020202020204" pitchFamily="34" charset="0"/>
              <a:buChar char="•"/>
            </a:pPr>
            <a:r>
              <a:rPr lang="en-US" b="1" dirty="0">
                <a:solidFill>
                  <a:schemeClr val="dk1"/>
                </a:solidFill>
                <a:latin typeface="Roboto"/>
                <a:ea typeface="Roboto"/>
              </a:rPr>
              <a:t>Conclusion:</a:t>
            </a:r>
            <a:r>
              <a:rPr lang="en-US" dirty="0">
                <a:solidFill>
                  <a:schemeClr val="dk1"/>
                </a:solidFill>
                <a:latin typeface="Roboto"/>
                <a:ea typeface="Roboto"/>
              </a:rPr>
              <a:t> team fit and position needs play a bigger role in mid-late rounds </a:t>
            </a: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
        <p:nvSpPr>
          <p:cNvPr id="13" name="Google Shape;501;p64">
            <a:extLst>
              <a:ext uri="{FF2B5EF4-FFF2-40B4-BE49-F238E27FC236}">
                <a16:creationId xmlns:a16="http://schemas.microsoft.com/office/drawing/2014/main" id="{E7DC92EB-1144-4CDC-926E-26ADF9223B7A}"/>
              </a:ext>
            </a:extLst>
          </p:cNvPr>
          <p:cNvSpPr txBox="1">
            <a:spLocks/>
          </p:cNvSpPr>
          <p:nvPr/>
        </p:nvSpPr>
        <p:spPr>
          <a:xfrm>
            <a:off x="3894556" y="1396471"/>
            <a:ext cx="1122839"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Rounds 4-7</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
        <p:nvSpPr>
          <p:cNvPr id="14" name="Google Shape;501;p64">
            <a:extLst>
              <a:ext uri="{FF2B5EF4-FFF2-40B4-BE49-F238E27FC236}">
                <a16:creationId xmlns:a16="http://schemas.microsoft.com/office/drawing/2014/main" id="{49D7E9F5-1A8C-473B-BD6F-E66FB4DAB679}"/>
              </a:ext>
            </a:extLst>
          </p:cNvPr>
          <p:cNvSpPr txBox="1">
            <a:spLocks/>
          </p:cNvSpPr>
          <p:nvPr/>
        </p:nvSpPr>
        <p:spPr>
          <a:xfrm>
            <a:off x="6788184" y="1409439"/>
            <a:ext cx="1091844"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Undrafted</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pic>
        <p:nvPicPr>
          <p:cNvPr id="2" name="Picture 1">
            <a:extLst>
              <a:ext uri="{FF2B5EF4-FFF2-40B4-BE49-F238E27FC236}">
                <a16:creationId xmlns:a16="http://schemas.microsoft.com/office/drawing/2014/main" id="{3A211692-5770-4340-8C0C-B0504944646C}"/>
              </a:ext>
            </a:extLst>
          </p:cNvPr>
          <p:cNvPicPr>
            <a:picLocks noChangeAspect="1"/>
          </p:cNvPicPr>
          <p:nvPr/>
        </p:nvPicPr>
        <p:blipFill>
          <a:blip r:embed="rId3"/>
          <a:stretch>
            <a:fillRect/>
          </a:stretch>
        </p:blipFill>
        <p:spPr>
          <a:xfrm>
            <a:off x="6005384" y="1753221"/>
            <a:ext cx="2722328" cy="1190401"/>
          </a:xfrm>
          <a:prstGeom prst="rect">
            <a:avLst/>
          </a:prstGeom>
        </p:spPr>
      </p:pic>
      <p:pic>
        <p:nvPicPr>
          <p:cNvPr id="7" name="Picture 6">
            <a:extLst>
              <a:ext uri="{FF2B5EF4-FFF2-40B4-BE49-F238E27FC236}">
                <a16:creationId xmlns:a16="http://schemas.microsoft.com/office/drawing/2014/main" id="{6000C0BA-C2E8-4003-81A4-FCF6A77DDCEF}"/>
              </a:ext>
            </a:extLst>
          </p:cNvPr>
          <p:cNvPicPr>
            <a:picLocks noChangeAspect="1"/>
          </p:cNvPicPr>
          <p:nvPr/>
        </p:nvPicPr>
        <p:blipFill>
          <a:blip r:embed="rId4"/>
          <a:stretch>
            <a:fillRect/>
          </a:stretch>
        </p:blipFill>
        <p:spPr>
          <a:xfrm>
            <a:off x="3147345" y="1757806"/>
            <a:ext cx="2722328" cy="1182076"/>
          </a:xfrm>
          <a:prstGeom prst="rect">
            <a:avLst/>
          </a:prstGeom>
        </p:spPr>
      </p:pic>
      <p:pic>
        <p:nvPicPr>
          <p:cNvPr id="8" name="Picture 7">
            <a:extLst>
              <a:ext uri="{FF2B5EF4-FFF2-40B4-BE49-F238E27FC236}">
                <a16:creationId xmlns:a16="http://schemas.microsoft.com/office/drawing/2014/main" id="{1BA3E875-D261-4324-AA7F-551B4D4D7E19}"/>
              </a:ext>
            </a:extLst>
          </p:cNvPr>
          <p:cNvPicPr>
            <a:picLocks noChangeAspect="1"/>
          </p:cNvPicPr>
          <p:nvPr/>
        </p:nvPicPr>
        <p:blipFill>
          <a:blip r:embed="rId5"/>
          <a:stretch>
            <a:fillRect/>
          </a:stretch>
        </p:blipFill>
        <p:spPr>
          <a:xfrm>
            <a:off x="301661" y="1757806"/>
            <a:ext cx="2722328" cy="1182076"/>
          </a:xfrm>
          <a:prstGeom prst="rect">
            <a:avLst/>
          </a:prstGeom>
        </p:spPr>
      </p:pic>
    </p:spTree>
    <p:extLst>
      <p:ext uri="{BB962C8B-B14F-4D97-AF65-F5344CB8AC3E}">
        <p14:creationId xmlns:p14="http://schemas.microsoft.com/office/powerpoint/2010/main" val="135355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8FE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15380-DB06-4F2D-BC17-64158595DC23}"/>
              </a:ext>
            </a:extLst>
          </p:cNvPr>
          <p:cNvSpPr>
            <a:spLocks noGrp="1"/>
          </p:cNvSpPr>
          <p:nvPr>
            <p:ph type="title"/>
          </p:nvPr>
        </p:nvSpPr>
        <p:spPr>
          <a:xfrm>
            <a:off x="2391463" y="2094000"/>
            <a:ext cx="4361074" cy="955500"/>
          </a:xfrm>
        </p:spPr>
        <p:txBody>
          <a:bodyPr anchor="ctr"/>
          <a:lstStyle/>
          <a:p>
            <a:pPr algn="ctr"/>
            <a:r>
              <a:rPr lang="en-US" sz="5400" dirty="0"/>
              <a:t>Introduction</a:t>
            </a:r>
            <a:endParaRPr lang="hu-HU" sz="5400" dirty="0"/>
          </a:p>
        </p:txBody>
      </p:sp>
    </p:spTree>
    <p:extLst>
      <p:ext uri="{BB962C8B-B14F-4D97-AF65-F5344CB8AC3E}">
        <p14:creationId xmlns:p14="http://schemas.microsoft.com/office/powerpoint/2010/main" val="23944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995973"/>
            <a:ext cx="8421624"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Lift Chart for Holdout - Defense</a:t>
            </a:r>
          </a:p>
        </p:txBody>
      </p:sp>
      <p:sp>
        <p:nvSpPr>
          <p:cNvPr id="6" name="Google Shape;501;p64">
            <a:extLst>
              <a:ext uri="{FF2B5EF4-FFF2-40B4-BE49-F238E27FC236}">
                <a16:creationId xmlns:a16="http://schemas.microsoft.com/office/drawing/2014/main" id="{31C554AB-8C21-4FE5-8581-A733987CF812}"/>
              </a:ext>
            </a:extLst>
          </p:cNvPr>
          <p:cNvSpPr txBox="1">
            <a:spLocks/>
          </p:cNvSpPr>
          <p:nvPr/>
        </p:nvSpPr>
        <p:spPr>
          <a:xfrm>
            <a:off x="1200230" y="1381435"/>
            <a:ext cx="1122839"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Rounds 1-3</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
        <p:nvSpPr>
          <p:cNvPr id="9" name="Google Shape;501;p64">
            <a:extLst>
              <a:ext uri="{FF2B5EF4-FFF2-40B4-BE49-F238E27FC236}">
                <a16:creationId xmlns:a16="http://schemas.microsoft.com/office/drawing/2014/main" id="{F5B3B310-651C-455B-BDB6-C1987A577C0A}"/>
              </a:ext>
            </a:extLst>
          </p:cNvPr>
          <p:cNvSpPr txBox="1">
            <a:spLocks/>
          </p:cNvSpPr>
          <p:nvPr/>
        </p:nvSpPr>
        <p:spPr>
          <a:xfrm>
            <a:off x="225825" y="3014024"/>
            <a:ext cx="8402513" cy="1918173"/>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Top performing model: </a:t>
            </a:r>
            <a:r>
              <a:rPr lang="en-US" dirty="0">
                <a:solidFill>
                  <a:schemeClr val="dk1"/>
                </a:solidFill>
                <a:latin typeface="Roboto"/>
                <a:ea typeface="Roboto"/>
              </a:rPr>
              <a:t>ENET Blender with 0.9381 </a:t>
            </a:r>
            <a:r>
              <a:rPr lang="en-US" dirty="0" err="1">
                <a:solidFill>
                  <a:schemeClr val="dk1"/>
                </a:solidFill>
                <a:latin typeface="Roboto"/>
                <a:ea typeface="Roboto"/>
              </a:rPr>
              <a:t>LogLoss</a:t>
            </a:r>
            <a:r>
              <a:rPr lang="en-US" dirty="0">
                <a:solidFill>
                  <a:schemeClr val="dk1"/>
                </a:solidFill>
                <a:latin typeface="Roboto"/>
                <a:ea typeface="Roboto"/>
              </a:rPr>
              <a:t> (Baseline </a:t>
            </a:r>
            <a:r>
              <a:rPr lang="en-US" dirty="0" err="1">
                <a:solidFill>
                  <a:schemeClr val="dk1"/>
                </a:solidFill>
                <a:latin typeface="Roboto"/>
                <a:ea typeface="Roboto"/>
              </a:rPr>
              <a:t>Logloss</a:t>
            </a:r>
            <a:r>
              <a:rPr lang="en-US" dirty="0">
                <a:solidFill>
                  <a:schemeClr val="dk1"/>
                </a:solidFill>
                <a:latin typeface="Roboto"/>
                <a:ea typeface="Roboto"/>
              </a:rPr>
              <a:t>: 1.1)</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r>
              <a:rPr lang="en-US" b="1" dirty="0">
                <a:solidFill>
                  <a:schemeClr val="dk1"/>
                </a:solidFill>
                <a:latin typeface="Roboto"/>
                <a:ea typeface="Roboto"/>
              </a:rPr>
              <a:t>Similar results as offense model:</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Good accuracy predicting early round picks, fairly accuracy with undrafted players</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Poor accuracy with mid-late round selections</a:t>
            </a:r>
          </a:p>
        </p:txBody>
      </p:sp>
      <p:sp>
        <p:nvSpPr>
          <p:cNvPr id="13" name="Google Shape;501;p64">
            <a:extLst>
              <a:ext uri="{FF2B5EF4-FFF2-40B4-BE49-F238E27FC236}">
                <a16:creationId xmlns:a16="http://schemas.microsoft.com/office/drawing/2014/main" id="{E7DC92EB-1144-4CDC-926E-26ADF9223B7A}"/>
              </a:ext>
            </a:extLst>
          </p:cNvPr>
          <p:cNvSpPr txBox="1">
            <a:spLocks/>
          </p:cNvSpPr>
          <p:nvPr/>
        </p:nvSpPr>
        <p:spPr>
          <a:xfrm>
            <a:off x="3894556" y="1396471"/>
            <a:ext cx="1122839"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Rounds 4-7</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
        <p:nvSpPr>
          <p:cNvPr id="14" name="Google Shape;501;p64">
            <a:extLst>
              <a:ext uri="{FF2B5EF4-FFF2-40B4-BE49-F238E27FC236}">
                <a16:creationId xmlns:a16="http://schemas.microsoft.com/office/drawing/2014/main" id="{49D7E9F5-1A8C-473B-BD6F-E66FB4DAB679}"/>
              </a:ext>
            </a:extLst>
          </p:cNvPr>
          <p:cNvSpPr txBox="1">
            <a:spLocks/>
          </p:cNvSpPr>
          <p:nvPr/>
        </p:nvSpPr>
        <p:spPr>
          <a:xfrm>
            <a:off x="6788184" y="1409439"/>
            <a:ext cx="1091844"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Undrafted</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b="1" dirty="0">
              <a:solidFill>
                <a:schemeClr val="dk1"/>
              </a:solidFill>
              <a:latin typeface="Roboto"/>
              <a:ea typeface="Roboto"/>
            </a:endParaRPr>
          </a:p>
        </p:txBody>
      </p:sp>
      <p:pic>
        <p:nvPicPr>
          <p:cNvPr id="3" name="Picture 2">
            <a:extLst>
              <a:ext uri="{FF2B5EF4-FFF2-40B4-BE49-F238E27FC236}">
                <a16:creationId xmlns:a16="http://schemas.microsoft.com/office/drawing/2014/main" id="{041FB828-6ED3-4F5D-B8A8-267E612127F9}"/>
              </a:ext>
            </a:extLst>
          </p:cNvPr>
          <p:cNvPicPr>
            <a:picLocks noChangeAspect="1"/>
          </p:cNvPicPr>
          <p:nvPr/>
        </p:nvPicPr>
        <p:blipFill>
          <a:blip r:embed="rId3"/>
          <a:stretch>
            <a:fillRect/>
          </a:stretch>
        </p:blipFill>
        <p:spPr>
          <a:xfrm>
            <a:off x="311435" y="1749481"/>
            <a:ext cx="2722328" cy="1190400"/>
          </a:xfrm>
          <a:prstGeom prst="rect">
            <a:avLst/>
          </a:prstGeom>
        </p:spPr>
      </p:pic>
      <p:pic>
        <p:nvPicPr>
          <p:cNvPr id="4" name="Picture 3">
            <a:extLst>
              <a:ext uri="{FF2B5EF4-FFF2-40B4-BE49-F238E27FC236}">
                <a16:creationId xmlns:a16="http://schemas.microsoft.com/office/drawing/2014/main" id="{EFF2C512-9FE6-4EEC-AA61-B9B9E5247742}"/>
              </a:ext>
            </a:extLst>
          </p:cNvPr>
          <p:cNvPicPr>
            <a:picLocks noChangeAspect="1"/>
          </p:cNvPicPr>
          <p:nvPr/>
        </p:nvPicPr>
        <p:blipFill>
          <a:blip r:embed="rId4"/>
          <a:stretch>
            <a:fillRect/>
          </a:stretch>
        </p:blipFill>
        <p:spPr>
          <a:xfrm>
            <a:off x="3158409" y="1772518"/>
            <a:ext cx="2722328" cy="1182461"/>
          </a:xfrm>
          <a:prstGeom prst="rect">
            <a:avLst/>
          </a:prstGeom>
        </p:spPr>
      </p:pic>
      <p:pic>
        <p:nvPicPr>
          <p:cNvPr id="11" name="Picture 10">
            <a:extLst>
              <a:ext uri="{FF2B5EF4-FFF2-40B4-BE49-F238E27FC236}">
                <a16:creationId xmlns:a16="http://schemas.microsoft.com/office/drawing/2014/main" id="{31A02520-43FF-4A38-B609-DA4E6B66B680}"/>
              </a:ext>
            </a:extLst>
          </p:cNvPr>
          <p:cNvPicPr>
            <a:picLocks noChangeAspect="1"/>
          </p:cNvPicPr>
          <p:nvPr/>
        </p:nvPicPr>
        <p:blipFill>
          <a:blip r:embed="rId5"/>
          <a:stretch>
            <a:fillRect/>
          </a:stretch>
        </p:blipFill>
        <p:spPr>
          <a:xfrm>
            <a:off x="5984892" y="1768299"/>
            <a:ext cx="2736482" cy="1190898"/>
          </a:xfrm>
          <a:prstGeom prst="rect">
            <a:avLst/>
          </a:prstGeom>
        </p:spPr>
      </p:pic>
    </p:spTree>
    <p:extLst>
      <p:ext uri="{BB962C8B-B14F-4D97-AF65-F5344CB8AC3E}">
        <p14:creationId xmlns:p14="http://schemas.microsoft.com/office/powerpoint/2010/main" val="3124809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394378"/>
            <a:ext cx="7480027" cy="36119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endParaRPr lang="en-US" dirty="0">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872406"/>
            <a:ext cx="8430139"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Confusion Matrix</a:t>
            </a:r>
          </a:p>
        </p:txBody>
      </p:sp>
      <p:sp>
        <p:nvSpPr>
          <p:cNvPr id="6" name="Google Shape;501;p64">
            <a:extLst>
              <a:ext uri="{FF2B5EF4-FFF2-40B4-BE49-F238E27FC236}">
                <a16:creationId xmlns:a16="http://schemas.microsoft.com/office/drawing/2014/main" id="{31C554AB-8C21-4FE5-8581-A733987CF812}"/>
              </a:ext>
            </a:extLst>
          </p:cNvPr>
          <p:cNvSpPr txBox="1">
            <a:spLocks/>
          </p:cNvSpPr>
          <p:nvPr/>
        </p:nvSpPr>
        <p:spPr>
          <a:xfrm>
            <a:off x="1537642" y="1221380"/>
            <a:ext cx="853054"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Offense</a:t>
            </a:r>
          </a:p>
          <a:p>
            <a:pPr lvl="2">
              <a:lnSpc>
                <a:spcPct val="90000"/>
              </a:lnSpc>
              <a:spcBef>
                <a:spcPts val="800"/>
              </a:spcBef>
              <a:buClr>
                <a:schemeClr val="accent1"/>
              </a:buClr>
              <a:buSzPts val="1800"/>
            </a:pPr>
            <a:endParaRPr lang="en-US" b="1" dirty="0">
              <a:solidFill>
                <a:schemeClr val="dk1"/>
              </a:solidFill>
              <a:latin typeface="Roboto"/>
              <a:ea typeface="Roboto"/>
            </a:endParaRPr>
          </a:p>
        </p:txBody>
      </p:sp>
      <p:sp>
        <p:nvSpPr>
          <p:cNvPr id="7" name="Google Shape;501;p64">
            <a:extLst>
              <a:ext uri="{FF2B5EF4-FFF2-40B4-BE49-F238E27FC236}">
                <a16:creationId xmlns:a16="http://schemas.microsoft.com/office/drawing/2014/main" id="{C0D879B1-4FE5-47F9-BC84-846A212AFCE8}"/>
              </a:ext>
            </a:extLst>
          </p:cNvPr>
          <p:cNvSpPr txBox="1">
            <a:spLocks/>
          </p:cNvSpPr>
          <p:nvPr/>
        </p:nvSpPr>
        <p:spPr>
          <a:xfrm>
            <a:off x="5724398" y="1243574"/>
            <a:ext cx="853054"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Defense</a:t>
            </a:r>
          </a:p>
          <a:p>
            <a:pPr lvl="2">
              <a:lnSpc>
                <a:spcPct val="90000"/>
              </a:lnSpc>
              <a:spcBef>
                <a:spcPts val="800"/>
              </a:spcBef>
              <a:buClr>
                <a:schemeClr val="accent1"/>
              </a:buClr>
              <a:buSzPts val="1800"/>
            </a:pPr>
            <a:endParaRPr lang="en-US" b="1" dirty="0">
              <a:solidFill>
                <a:schemeClr val="dk1"/>
              </a:solidFill>
              <a:latin typeface="Roboto"/>
              <a:ea typeface="Roboto"/>
            </a:endParaRPr>
          </a:p>
        </p:txBody>
      </p:sp>
      <p:graphicFrame>
        <p:nvGraphicFramePr>
          <p:cNvPr id="3" name="Table 3">
            <a:extLst>
              <a:ext uri="{FF2B5EF4-FFF2-40B4-BE49-F238E27FC236}">
                <a16:creationId xmlns:a16="http://schemas.microsoft.com/office/drawing/2014/main" id="{BB707476-CFF7-4A51-8CCF-48421838F6EC}"/>
              </a:ext>
            </a:extLst>
          </p:cNvPr>
          <p:cNvGraphicFramePr>
            <a:graphicFrameLocks noGrp="1"/>
          </p:cNvGraphicFramePr>
          <p:nvPr>
            <p:extLst>
              <p:ext uri="{D42A27DB-BD31-4B8C-83A1-F6EECF244321}">
                <p14:modId xmlns:p14="http://schemas.microsoft.com/office/powerpoint/2010/main" val="602795322"/>
              </p:ext>
            </p:extLst>
          </p:nvPr>
        </p:nvGraphicFramePr>
        <p:xfrm>
          <a:off x="4572000" y="3559486"/>
          <a:ext cx="3213624" cy="1219200"/>
        </p:xfrm>
        <a:graphic>
          <a:graphicData uri="http://schemas.openxmlformats.org/drawingml/2006/table">
            <a:tbl>
              <a:tblPr firstRow="1" bandRow="1">
                <a:tableStyleId>{2D5ABB26-0587-4C30-8999-92F81FD0307C}</a:tableStyleId>
              </a:tblPr>
              <a:tblGrid>
                <a:gridCol w="979170">
                  <a:extLst>
                    <a:ext uri="{9D8B030D-6E8A-4147-A177-3AD203B41FA5}">
                      <a16:colId xmlns:a16="http://schemas.microsoft.com/office/drawing/2014/main" val="2249900264"/>
                    </a:ext>
                  </a:extLst>
                </a:gridCol>
                <a:gridCol w="531340">
                  <a:extLst>
                    <a:ext uri="{9D8B030D-6E8A-4147-A177-3AD203B41FA5}">
                      <a16:colId xmlns:a16="http://schemas.microsoft.com/office/drawing/2014/main" val="2365413966"/>
                    </a:ext>
                  </a:extLst>
                </a:gridCol>
                <a:gridCol w="716692">
                  <a:extLst>
                    <a:ext uri="{9D8B030D-6E8A-4147-A177-3AD203B41FA5}">
                      <a16:colId xmlns:a16="http://schemas.microsoft.com/office/drawing/2014/main" val="1853633957"/>
                    </a:ext>
                  </a:extLst>
                </a:gridCol>
                <a:gridCol w="986422">
                  <a:extLst>
                    <a:ext uri="{9D8B030D-6E8A-4147-A177-3AD203B41FA5}">
                      <a16:colId xmlns:a16="http://schemas.microsoft.com/office/drawing/2014/main" val="1429637875"/>
                    </a:ext>
                  </a:extLst>
                </a:gridCol>
              </a:tblGrid>
              <a:tr h="248422">
                <a:tc>
                  <a:txBody>
                    <a:bodyPr/>
                    <a:lstStyle/>
                    <a:p>
                      <a:r>
                        <a:rPr lang="en-US" b="1" dirty="0"/>
                        <a:t>Round</a:t>
                      </a:r>
                      <a:endParaRPr lang="hu-HU"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b="1" dirty="0"/>
                        <a:t>F1</a:t>
                      </a:r>
                      <a:endParaRPr lang="hu-HU"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b="1" dirty="0"/>
                        <a:t>Recall</a:t>
                      </a:r>
                      <a:endParaRPr lang="hu-HU" b="1" dirty="0"/>
                    </a:p>
                  </a:txBody>
                  <a:tcPr>
                    <a:lnB w="12700" cap="flat" cmpd="sng" algn="ctr">
                      <a:solidFill>
                        <a:schemeClr val="tx1"/>
                      </a:solidFill>
                      <a:prstDash val="solid"/>
                      <a:round/>
                      <a:headEnd type="none" w="med" len="med"/>
                      <a:tailEnd type="none" w="med" len="med"/>
                    </a:lnB>
                  </a:tcPr>
                </a:tc>
                <a:tc>
                  <a:txBody>
                    <a:bodyPr/>
                    <a:lstStyle/>
                    <a:p>
                      <a:r>
                        <a:rPr lang="en-US" b="1" dirty="0"/>
                        <a:t>Precision</a:t>
                      </a:r>
                      <a:endParaRPr lang="hu-HU" b="1"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30431"/>
                  </a:ext>
                </a:extLst>
              </a:tr>
              <a:tr h="248422">
                <a:tc>
                  <a:txBody>
                    <a:bodyPr/>
                    <a:lstStyle/>
                    <a:p>
                      <a:r>
                        <a:rPr lang="en-US" b="0" dirty="0"/>
                        <a:t>1-3</a:t>
                      </a:r>
                      <a:endParaRPr lang="hu-HU"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0.64</a:t>
                      </a:r>
                      <a:endParaRPr lang="hu-HU"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t>0.61</a:t>
                      </a:r>
                      <a:endParaRPr lang="hu-HU" b="0" dirty="0"/>
                    </a:p>
                  </a:txBody>
                  <a:tcPr>
                    <a:lnT w="12700" cap="flat" cmpd="sng" algn="ctr">
                      <a:solidFill>
                        <a:schemeClr val="tx1"/>
                      </a:solidFill>
                      <a:prstDash val="solid"/>
                      <a:round/>
                      <a:headEnd type="none" w="med" len="med"/>
                      <a:tailEnd type="none" w="med" len="med"/>
                    </a:lnT>
                  </a:tcPr>
                </a:tc>
                <a:tc>
                  <a:txBody>
                    <a:bodyPr/>
                    <a:lstStyle/>
                    <a:p>
                      <a:pPr algn="ctr"/>
                      <a:r>
                        <a:rPr lang="en-US" dirty="0"/>
                        <a:t>0.66</a:t>
                      </a:r>
                      <a:endParaRPr lang="hu-HU" b="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60403117"/>
                  </a:ext>
                </a:extLst>
              </a:tr>
              <a:tr h="248422">
                <a:tc>
                  <a:txBody>
                    <a:bodyPr/>
                    <a:lstStyle/>
                    <a:p>
                      <a:r>
                        <a:rPr lang="en-US" b="0" dirty="0"/>
                        <a:t>4-7</a:t>
                      </a:r>
                      <a:endParaRPr lang="hu-HU" b="0" dirty="0"/>
                    </a:p>
                  </a:txBody>
                  <a:tcPr>
                    <a:lnR w="12700" cap="flat" cmpd="sng" algn="ctr">
                      <a:solidFill>
                        <a:schemeClr val="tx1"/>
                      </a:solidFill>
                      <a:prstDash val="solid"/>
                      <a:round/>
                      <a:headEnd type="none" w="med" len="med"/>
                      <a:tailEnd type="none" w="med" len="med"/>
                    </a:lnR>
                  </a:tcPr>
                </a:tc>
                <a:tc>
                  <a:txBody>
                    <a:bodyPr/>
                    <a:lstStyle/>
                    <a:p>
                      <a:pPr algn="ctr"/>
                      <a:r>
                        <a:rPr lang="en-US" b="0" dirty="0"/>
                        <a:t>0.48</a:t>
                      </a:r>
                      <a:endParaRPr lang="hu-HU" b="0" dirty="0"/>
                    </a:p>
                  </a:txBody>
                  <a:tcPr>
                    <a:lnL w="12700" cap="flat" cmpd="sng" algn="ctr">
                      <a:solidFill>
                        <a:schemeClr val="tx1"/>
                      </a:solidFill>
                      <a:prstDash val="solid"/>
                      <a:round/>
                      <a:headEnd type="none" w="med" len="med"/>
                      <a:tailEnd type="none" w="med" len="med"/>
                    </a:lnL>
                  </a:tcPr>
                </a:tc>
                <a:tc>
                  <a:txBody>
                    <a:bodyPr/>
                    <a:lstStyle/>
                    <a:p>
                      <a:pPr algn="ctr"/>
                      <a:r>
                        <a:rPr lang="en-US" b="0" dirty="0"/>
                        <a:t>0.52</a:t>
                      </a:r>
                      <a:endParaRPr lang="hu-HU" b="0" dirty="0"/>
                    </a:p>
                  </a:txBody>
                  <a:tcPr/>
                </a:tc>
                <a:tc>
                  <a:txBody>
                    <a:bodyPr/>
                    <a:lstStyle/>
                    <a:p>
                      <a:pPr algn="ctr"/>
                      <a:r>
                        <a:rPr lang="en-US" b="0" dirty="0"/>
                        <a:t>0.45</a:t>
                      </a:r>
                      <a:endParaRPr lang="hu-HU" b="0" dirty="0"/>
                    </a:p>
                  </a:txBody>
                  <a:tcPr/>
                </a:tc>
                <a:extLst>
                  <a:ext uri="{0D108BD9-81ED-4DB2-BD59-A6C34878D82A}">
                    <a16:rowId xmlns:a16="http://schemas.microsoft.com/office/drawing/2014/main" val="102898532"/>
                  </a:ext>
                </a:extLst>
              </a:tr>
              <a:tr h="248422">
                <a:tc>
                  <a:txBody>
                    <a:bodyPr/>
                    <a:lstStyle/>
                    <a:p>
                      <a:r>
                        <a:rPr lang="en-US" b="0" dirty="0"/>
                        <a:t>Undrafted</a:t>
                      </a:r>
                      <a:endParaRPr lang="hu-HU" b="0" dirty="0"/>
                    </a:p>
                  </a:txBody>
                  <a:tcPr>
                    <a:lnR w="12700" cap="flat" cmpd="sng" algn="ctr">
                      <a:solidFill>
                        <a:schemeClr val="tx1"/>
                      </a:solidFill>
                      <a:prstDash val="solid"/>
                      <a:round/>
                      <a:headEnd type="none" w="med" len="med"/>
                      <a:tailEnd type="none" w="med" len="med"/>
                    </a:lnR>
                  </a:tcPr>
                </a:tc>
                <a:tc>
                  <a:txBody>
                    <a:bodyPr/>
                    <a:lstStyle/>
                    <a:p>
                      <a:pPr algn="ctr"/>
                      <a:r>
                        <a:rPr lang="en-US" b="0" dirty="0"/>
                        <a:t>0.62</a:t>
                      </a:r>
                      <a:endParaRPr lang="hu-HU" b="0" dirty="0"/>
                    </a:p>
                  </a:txBody>
                  <a:tcPr>
                    <a:lnL w="12700" cap="flat" cmpd="sng" algn="ctr">
                      <a:solidFill>
                        <a:schemeClr val="tx1"/>
                      </a:solidFill>
                      <a:prstDash val="solid"/>
                      <a:round/>
                      <a:headEnd type="none" w="med" len="med"/>
                      <a:tailEnd type="none" w="med" len="med"/>
                    </a:lnL>
                  </a:tcPr>
                </a:tc>
                <a:tc>
                  <a:txBody>
                    <a:bodyPr/>
                    <a:lstStyle/>
                    <a:p>
                      <a:pPr algn="ctr"/>
                      <a:r>
                        <a:rPr lang="en-US" b="0" dirty="0"/>
                        <a:t>0.59</a:t>
                      </a:r>
                      <a:endParaRPr lang="hu-HU" b="0" dirty="0"/>
                    </a:p>
                  </a:txBody>
                  <a:tcPr/>
                </a:tc>
                <a:tc>
                  <a:txBody>
                    <a:bodyPr/>
                    <a:lstStyle/>
                    <a:p>
                      <a:pPr algn="ctr"/>
                      <a:r>
                        <a:rPr lang="en-US" b="0" dirty="0"/>
                        <a:t>0.65</a:t>
                      </a:r>
                      <a:endParaRPr lang="hu-HU" b="0" dirty="0"/>
                    </a:p>
                  </a:txBody>
                  <a:tcPr/>
                </a:tc>
                <a:extLst>
                  <a:ext uri="{0D108BD9-81ED-4DB2-BD59-A6C34878D82A}">
                    <a16:rowId xmlns:a16="http://schemas.microsoft.com/office/drawing/2014/main" val="2811018888"/>
                  </a:ext>
                </a:extLst>
              </a:tr>
            </a:tbl>
          </a:graphicData>
        </a:graphic>
      </p:graphicFrame>
      <p:pic>
        <p:nvPicPr>
          <p:cNvPr id="9" name="Picture 8">
            <a:extLst>
              <a:ext uri="{FF2B5EF4-FFF2-40B4-BE49-F238E27FC236}">
                <a16:creationId xmlns:a16="http://schemas.microsoft.com/office/drawing/2014/main" id="{BE2D251A-26E6-45F3-ABC3-77ECB211B65C}"/>
              </a:ext>
            </a:extLst>
          </p:cNvPr>
          <p:cNvPicPr>
            <a:picLocks noChangeAspect="1"/>
          </p:cNvPicPr>
          <p:nvPr/>
        </p:nvPicPr>
        <p:blipFill>
          <a:blip r:embed="rId3"/>
          <a:stretch>
            <a:fillRect/>
          </a:stretch>
        </p:blipFill>
        <p:spPr>
          <a:xfrm>
            <a:off x="678440" y="1606842"/>
            <a:ext cx="2571459" cy="1751094"/>
          </a:xfrm>
          <a:prstGeom prst="rect">
            <a:avLst/>
          </a:prstGeom>
        </p:spPr>
      </p:pic>
      <p:pic>
        <p:nvPicPr>
          <p:cNvPr id="11" name="Picture 10">
            <a:extLst>
              <a:ext uri="{FF2B5EF4-FFF2-40B4-BE49-F238E27FC236}">
                <a16:creationId xmlns:a16="http://schemas.microsoft.com/office/drawing/2014/main" id="{23C5F766-4787-421B-9619-2363F3477652}"/>
              </a:ext>
            </a:extLst>
          </p:cNvPr>
          <p:cNvPicPr>
            <a:picLocks noChangeAspect="1"/>
          </p:cNvPicPr>
          <p:nvPr/>
        </p:nvPicPr>
        <p:blipFill>
          <a:blip r:embed="rId4"/>
          <a:stretch>
            <a:fillRect/>
          </a:stretch>
        </p:blipFill>
        <p:spPr>
          <a:xfrm>
            <a:off x="4822311" y="1606842"/>
            <a:ext cx="2657228" cy="1751094"/>
          </a:xfrm>
          <a:prstGeom prst="rect">
            <a:avLst/>
          </a:prstGeom>
        </p:spPr>
      </p:pic>
      <p:graphicFrame>
        <p:nvGraphicFramePr>
          <p:cNvPr id="16" name="Table 3">
            <a:extLst>
              <a:ext uri="{FF2B5EF4-FFF2-40B4-BE49-F238E27FC236}">
                <a16:creationId xmlns:a16="http://schemas.microsoft.com/office/drawing/2014/main" id="{60F45CB4-3ACC-4293-9D51-794A4BFDCF52}"/>
              </a:ext>
            </a:extLst>
          </p:cNvPr>
          <p:cNvGraphicFramePr>
            <a:graphicFrameLocks noGrp="1"/>
          </p:cNvGraphicFramePr>
          <p:nvPr>
            <p:extLst>
              <p:ext uri="{D42A27DB-BD31-4B8C-83A1-F6EECF244321}">
                <p14:modId xmlns:p14="http://schemas.microsoft.com/office/powerpoint/2010/main" val="2876488368"/>
              </p:ext>
            </p:extLst>
          </p:nvPr>
        </p:nvGraphicFramePr>
        <p:xfrm>
          <a:off x="366884" y="3524188"/>
          <a:ext cx="3213624" cy="1219200"/>
        </p:xfrm>
        <a:graphic>
          <a:graphicData uri="http://schemas.openxmlformats.org/drawingml/2006/table">
            <a:tbl>
              <a:tblPr firstRow="1" bandRow="1">
                <a:tableStyleId>{2D5ABB26-0587-4C30-8999-92F81FD0307C}</a:tableStyleId>
              </a:tblPr>
              <a:tblGrid>
                <a:gridCol w="979170">
                  <a:extLst>
                    <a:ext uri="{9D8B030D-6E8A-4147-A177-3AD203B41FA5}">
                      <a16:colId xmlns:a16="http://schemas.microsoft.com/office/drawing/2014/main" val="2249900264"/>
                    </a:ext>
                  </a:extLst>
                </a:gridCol>
                <a:gridCol w="531340">
                  <a:extLst>
                    <a:ext uri="{9D8B030D-6E8A-4147-A177-3AD203B41FA5}">
                      <a16:colId xmlns:a16="http://schemas.microsoft.com/office/drawing/2014/main" val="2365413966"/>
                    </a:ext>
                  </a:extLst>
                </a:gridCol>
                <a:gridCol w="716692">
                  <a:extLst>
                    <a:ext uri="{9D8B030D-6E8A-4147-A177-3AD203B41FA5}">
                      <a16:colId xmlns:a16="http://schemas.microsoft.com/office/drawing/2014/main" val="1853633957"/>
                    </a:ext>
                  </a:extLst>
                </a:gridCol>
                <a:gridCol w="986422">
                  <a:extLst>
                    <a:ext uri="{9D8B030D-6E8A-4147-A177-3AD203B41FA5}">
                      <a16:colId xmlns:a16="http://schemas.microsoft.com/office/drawing/2014/main" val="1429637875"/>
                    </a:ext>
                  </a:extLst>
                </a:gridCol>
              </a:tblGrid>
              <a:tr h="248422">
                <a:tc>
                  <a:txBody>
                    <a:bodyPr/>
                    <a:lstStyle/>
                    <a:p>
                      <a:r>
                        <a:rPr lang="en-US" b="1" dirty="0"/>
                        <a:t>Round</a:t>
                      </a:r>
                      <a:endParaRPr lang="hu-HU"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b="1" dirty="0"/>
                        <a:t>F1</a:t>
                      </a:r>
                      <a:endParaRPr lang="hu-HU"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b="1" dirty="0"/>
                        <a:t>Recall</a:t>
                      </a:r>
                      <a:endParaRPr lang="hu-HU" b="1" dirty="0"/>
                    </a:p>
                  </a:txBody>
                  <a:tcPr>
                    <a:lnB w="12700" cap="flat" cmpd="sng" algn="ctr">
                      <a:solidFill>
                        <a:schemeClr val="tx1"/>
                      </a:solidFill>
                      <a:prstDash val="solid"/>
                      <a:round/>
                      <a:headEnd type="none" w="med" len="med"/>
                      <a:tailEnd type="none" w="med" len="med"/>
                    </a:lnB>
                  </a:tcPr>
                </a:tc>
                <a:tc>
                  <a:txBody>
                    <a:bodyPr/>
                    <a:lstStyle/>
                    <a:p>
                      <a:r>
                        <a:rPr lang="en-US" b="1" dirty="0"/>
                        <a:t>Precision</a:t>
                      </a:r>
                      <a:endParaRPr lang="hu-HU" b="1"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30431"/>
                  </a:ext>
                </a:extLst>
              </a:tr>
              <a:tr h="248422">
                <a:tc>
                  <a:txBody>
                    <a:bodyPr/>
                    <a:lstStyle/>
                    <a:p>
                      <a:r>
                        <a:rPr lang="en-US" b="0" dirty="0"/>
                        <a:t>1-3</a:t>
                      </a:r>
                      <a:endParaRPr lang="hu-HU"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0.65</a:t>
                      </a:r>
                      <a:endParaRPr lang="hu-HU"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a:t>0.69</a:t>
                      </a:r>
                      <a:endParaRPr lang="hu-HU" b="0" dirty="0"/>
                    </a:p>
                  </a:txBody>
                  <a:tcPr>
                    <a:lnT w="12700" cap="flat" cmpd="sng" algn="ctr">
                      <a:solidFill>
                        <a:schemeClr val="tx1"/>
                      </a:solidFill>
                      <a:prstDash val="solid"/>
                      <a:round/>
                      <a:headEnd type="none" w="med" len="med"/>
                      <a:tailEnd type="none" w="med" len="med"/>
                    </a:lnT>
                  </a:tcPr>
                </a:tc>
                <a:tc>
                  <a:txBody>
                    <a:bodyPr/>
                    <a:lstStyle/>
                    <a:p>
                      <a:pPr algn="ctr"/>
                      <a:r>
                        <a:rPr lang="en-US" dirty="0"/>
                        <a:t>0.61</a:t>
                      </a:r>
                      <a:endParaRPr lang="hu-HU" b="0"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60403117"/>
                  </a:ext>
                </a:extLst>
              </a:tr>
              <a:tr h="248422">
                <a:tc>
                  <a:txBody>
                    <a:bodyPr/>
                    <a:lstStyle/>
                    <a:p>
                      <a:r>
                        <a:rPr lang="en-US" b="0" dirty="0"/>
                        <a:t>4-7</a:t>
                      </a:r>
                      <a:endParaRPr lang="hu-HU" b="0" dirty="0"/>
                    </a:p>
                  </a:txBody>
                  <a:tcPr>
                    <a:lnR w="12700" cap="flat" cmpd="sng" algn="ctr">
                      <a:solidFill>
                        <a:schemeClr val="tx1"/>
                      </a:solidFill>
                      <a:prstDash val="solid"/>
                      <a:round/>
                      <a:headEnd type="none" w="med" len="med"/>
                      <a:tailEnd type="none" w="med" len="med"/>
                    </a:lnR>
                  </a:tcPr>
                </a:tc>
                <a:tc>
                  <a:txBody>
                    <a:bodyPr/>
                    <a:lstStyle/>
                    <a:p>
                      <a:pPr algn="ctr"/>
                      <a:r>
                        <a:rPr lang="en-US" b="0" dirty="0"/>
                        <a:t>0.43</a:t>
                      </a:r>
                      <a:endParaRPr lang="hu-HU" b="0" dirty="0"/>
                    </a:p>
                  </a:txBody>
                  <a:tcPr>
                    <a:lnL w="12700" cap="flat" cmpd="sng" algn="ctr">
                      <a:solidFill>
                        <a:schemeClr val="tx1"/>
                      </a:solidFill>
                      <a:prstDash val="solid"/>
                      <a:round/>
                      <a:headEnd type="none" w="med" len="med"/>
                      <a:tailEnd type="none" w="med" len="med"/>
                    </a:lnL>
                  </a:tcPr>
                </a:tc>
                <a:tc>
                  <a:txBody>
                    <a:bodyPr/>
                    <a:lstStyle/>
                    <a:p>
                      <a:pPr algn="ctr"/>
                      <a:r>
                        <a:rPr lang="en-US" b="0" dirty="0"/>
                        <a:t>0.38</a:t>
                      </a:r>
                      <a:endParaRPr lang="hu-HU" b="0" dirty="0"/>
                    </a:p>
                  </a:txBody>
                  <a:tcPr/>
                </a:tc>
                <a:tc>
                  <a:txBody>
                    <a:bodyPr/>
                    <a:lstStyle/>
                    <a:p>
                      <a:pPr algn="ctr"/>
                      <a:r>
                        <a:rPr lang="en-US" b="0" dirty="0"/>
                        <a:t>0.50</a:t>
                      </a:r>
                      <a:endParaRPr lang="hu-HU" b="0" dirty="0"/>
                    </a:p>
                  </a:txBody>
                  <a:tcPr/>
                </a:tc>
                <a:extLst>
                  <a:ext uri="{0D108BD9-81ED-4DB2-BD59-A6C34878D82A}">
                    <a16:rowId xmlns:a16="http://schemas.microsoft.com/office/drawing/2014/main" val="102898532"/>
                  </a:ext>
                </a:extLst>
              </a:tr>
              <a:tr h="248422">
                <a:tc>
                  <a:txBody>
                    <a:bodyPr/>
                    <a:lstStyle/>
                    <a:p>
                      <a:r>
                        <a:rPr lang="en-US" b="0" dirty="0"/>
                        <a:t>Undrafted</a:t>
                      </a:r>
                      <a:endParaRPr lang="hu-HU" b="0" dirty="0"/>
                    </a:p>
                  </a:txBody>
                  <a:tcPr>
                    <a:lnR w="12700" cap="flat" cmpd="sng" algn="ctr">
                      <a:solidFill>
                        <a:schemeClr val="tx1"/>
                      </a:solidFill>
                      <a:prstDash val="solid"/>
                      <a:round/>
                      <a:headEnd type="none" w="med" len="med"/>
                      <a:tailEnd type="none" w="med" len="med"/>
                    </a:lnR>
                  </a:tcPr>
                </a:tc>
                <a:tc>
                  <a:txBody>
                    <a:bodyPr/>
                    <a:lstStyle/>
                    <a:p>
                      <a:pPr algn="ctr"/>
                      <a:r>
                        <a:rPr lang="en-US" b="0" dirty="0"/>
                        <a:t>0.60</a:t>
                      </a:r>
                      <a:endParaRPr lang="hu-HU" b="0" dirty="0"/>
                    </a:p>
                  </a:txBody>
                  <a:tcPr>
                    <a:lnL w="12700" cap="flat" cmpd="sng" algn="ctr">
                      <a:solidFill>
                        <a:schemeClr val="tx1"/>
                      </a:solidFill>
                      <a:prstDash val="solid"/>
                      <a:round/>
                      <a:headEnd type="none" w="med" len="med"/>
                      <a:tailEnd type="none" w="med" len="med"/>
                    </a:lnL>
                  </a:tcPr>
                </a:tc>
                <a:tc>
                  <a:txBody>
                    <a:bodyPr/>
                    <a:lstStyle/>
                    <a:p>
                      <a:pPr algn="ctr"/>
                      <a:r>
                        <a:rPr lang="en-US" b="0" dirty="0"/>
                        <a:t>0.65</a:t>
                      </a:r>
                      <a:endParaRPr lang="hu-HU" b="0" dirty="0"/>
                    </a:p>
                  </a:txBody>
                  <a:tcPr/>
                </a:tc>
                <a:tc>
                  <a:txBody>
                    <a:bodyPr/>
                    <a:lstStyle/>
                    <a:p>
                      <a:pPr algn="ctr"/>
                      <a:r>
                        <a:rPr lang="en-US" b="0" dirty="0"/>
                        <a:t>0.55</a:t>
                      </a:r>
                      <a:endParaRPr lang="hu-HU" b="0" dirty="0"/>
                    </a:p>
                  </a:txBody>
                  <a:tcPr/>
                </a:tc>
                <a:extLst>
                  <a:ext uri="{0D108BD9-81ED-4DB2-BD59-A6C34878D82A}">
                    <a16:rowId xmlns:a16="http://schemas.microsoft.com/office/drawing/2014/main" val="2811018888"/>
                  </a:ext>
                </a:extLst>
              </a:tr>
            </a:tbl>
          </a:graphicData>
        </a:graphic>
      </p:graphicFrame>
    </p:spTree>
    <p:extLst>
      <p:ext uri="{BB962C8B-B14F-4D97-AF65-F5344CB8AC3E}">
        <p14:creationId xmlns:p14="http://schemas.microsoft.com/office/powerpoint/2010/main" val="2666428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Modeling</a:t>
            </a:r>
            <a:endParaRPr dirty="0"/>
          </a:p>
        </p:txBody>
      </p:sp>
      <p:sp>
        <p:nvSpPr>
          <p:cNvPr id="10" name="Téglalap 13">
            <a:extLst>
              <a:ext uri="{FF2B5EF4-FFF2-40B4-BE49-F238E27FC236}">
                <a16:creationId xmlns:a16="http://schemas.microsoft.com/office/drawing/2014/main" id="{0FC25B50-3BBC-44D4-9661-027975075FE8}"/>
              </a:ext>
            </a:extLst>
          </p:cNvPr>
          <p:cNvSpPr/>
          <p:nvPr/>
        </p:nvSpPr>
        <p:spPr>
          <a:xfrm>
            <a:off x="306088" y="983616"/>
            <a:ext cx="8419926"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chemeClr val="bg1"/>
                </a:solidFill>
                <a:latin typeface="Roboto" panose="020B0604020202020204" charset="0"/>
                <a:ea typeface="Roboto" panose="020B0604020202020204" charset="0"/>
              </a:rPr>
              <a:t>Predictions – Cherry-Picked Examples</a:t>
            </a:r>
          </a:p>
        </p:txBody>
      </p:sp>
      <p:sp>
        <p:nvSpPr>
          <p:cNvPr id="14" name="Google Shape;501;p64">
            <a:extLst>
              <a:ext uri="{FF2B5EF4-FFF2-40B4-BE49-F238E27FC236}">
                <a16:creationId xmlns:a16="http://schemas.microsoft.com/office/drawing/2014/main" id="{0F67ED11-D8C9-4390-B2A6-5186CC3FA924}"/>
              </a:ext>
            </a:extLst>
          </p:cNvPr>
          <p:cNvSpPr txBox="1">
            <a:spLocks/>
          </p:cNvSpPr>
          <p:nvPr/>
        </p:nvSpPr>
        <p:spPr>
          <a:xfrm>
            <a:off x="306086" y="1419091"/>
            <a:ext cx="7083743" cy="451981"/>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Model outperformed NFL teams</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dirty="0">
              <a:solidFill>
                <a:schemeClr val="dk1"/>
              </a:solidFill>
              <a:latin typeface="Roboto"/>
              <a:ea typeface="Roboto"/>
            </a:endParaRPr>
          </a:p>
        </p:txBody>
      </p:sp>
      <p:graphicFrame>
        <p:nvGraphicFramePr>
          <p:cNvPr id="2" name="Table 2">
            <a:extLst>
              <a:ext uri="{FF2B5EF4-FFF2-40B4-BE49-F238E27FC236}">
                <a16:creationId xmlns:a16="http://schemas.microsoft.com/office/drawing/2014/main" id="{3F081008-BD5A-46F8-9EB0-D78B98A692BD}"/>
              </a:ext>
            </a:extLst>
          </p:cNvPr>
          <p:cNvGraphicFramePr>
            <a:graphicFrameLocks noGrp="1"/>
          </p:cNvGraphicFramePr>
          <p:nvPr>
            <p:extLst>
              <p:ext uri="{D42A27DB-BD31-4B8C-83A1-F6EECF244321}">
                <p14:modId xmlns:p14="http://schemas.microsoft.com/office/powerpoint/2010/main" val="3459480875"/>
              </p:ext>
            </p:extLst>
          </p:nvPr>
        </p:nvGraphicFramePr>
        <p:xfrm>
          <a:off x="306086" y="1789069"/>
          <a:ext cx="8322253" cy="1219200"/>
        </p:xfrm>
        <a:graphic>
          <a:graphicData uri="http://schemas.openxmlformats.org/drawingml/2006/table">
            <a:tbl>
              <a:tblPr firstRow="1" bandRow="1">
                <a:tableStyleId>{5C22544A-7EE6-4342-B048-85BDC9FD1C3A}</a:tableStyleId>
              </a:tblPr>
              <a:tblGrid>
                <a:gridCol w="1660122">
                  <a:extLst>
                    <a:ext uri="{9D8B030D-6E8A-4147-A177-3AD203B41FA5}">
                      <a16:colId xmlns:a16="http://schemas.microsoft.com/office/drawing/2014/main" val="4266079600"/>
                    </a:ext>
                  </a:extLst>
                </a:gridCol>
                <a:gridCol w="607550">
                  <a:extLst>
                    <a:ext uri="{9D8B030D-6E8A-4147-A177-3AD203B41FA5}">
                      <a16:colId xmlns:a16="http://schemas.microsoft.com/office/drawing/2014/main" val="3833718829"/>
                    </a:ext>
                  </a:extLst>
                </a:gridCol>
                <a:gridCol w="1096199">
                  <a:extLst>
                    <a:ext uri="{9D8B030D-6E8A-4147-A177-3AD203B41FA5}">
                      <a16:colId xmlns:a16="http://schemas.microsoft.com/office/drawing/2014/main" val="2881777903"/>
                    </a:ext>
                  </a:extLst>
                </a:gridCol>
                <a:gridCol w="3101546">
                  <a:extLst>
                    <a:ext uri="{9D8B030D-6E8A-4147-A177-3AD203B41FA5}">
                      <a16:colId xmlns:a16="http://schemas.microsoft.com/office/drawing/2014/main" val="1093280716"/>
                    </a:ext>
                  </a:extLst>
                </a:gridCol>
                <a:gridCol w="1856836">
                  <a:extLst>
                    <a:ext uri="{9D8B030D-6E8A-4147-A177-3AD203B41FA5}">
                      <a16:colId xmlns:a16="http://schemas.microsoft.com/office/drawing/2014/main" val="4054609880"/>
                    </a:ext>
                  </a:extLst>
                </a:gridCol>
              </a:tblGrid>
              <a:tr h="304217">
                <a:tc>
                  <a:txBody>
                    <a:bodyPr/>
                    <a:lstStyle/>
                    <a:p>
                      <a:r>
                        <a:rPr lang="en-US" dirty="0"/>
                        <a:t>Player</a:t>
                      </a:r>
                      <a:endParaRPr lang="hu-HU" dirty="0"/>
                    </a:p>
                  </a:txBody>
                  <a:tcPr>
                    <a:solidFill>
                      <a:srgbClr val="00B050"/>
                    </a:solidFill>
                  </a:tcPr>
                </a:tc>
                <a:tc>
                  <a:txBody>
                    <a:bodyPr/>
                    <a:lstStyle/>
                    <a:p>
                      <a:r>
                        <a:rPr lang="en-US" dirty="0"/>
                        <a:t>Pos</a:t>
                      </a:r>
                      <a:endParaRPr lang="hu-HU" dirty="0"/>
                    </a:p>
                  </a:txBody>
                  <a:tcPr>
                    <a:solidFill>
                      <a:srgbClr val="00B050"/>
                    </a:solidFill>
                  </a:tcPr>
                </a:tc>
                <a:tc>
                  <a:txBody>
                    <a:bodyPr/>
                    <a:lstStyle/>
                    <a:p>
                      <a:r>
                        <a:rPr lang="en-US" dirty="0"/>
                        <a:t>Draft Pick</a:t>
                      </a:r>
                      <a:endParaRPr lang="hu-HU" dirty="0"/>
                    </a:p>
                  </a:txBody>
                  <a:tcPr>
                    <a:solidFill>
                      <a:srgbClr val="00B050"/>
                    </a:solidFill>
                  </a:tcPr>
                </a:tc>
                <a:tc>
                  <a:txBody>
                    <a:bodyPr/>
                    <a:lstStyle/>
                    <a:p>
                      <a:r>
                        <a:rPr lang="en-US" dirty="0"/>
                        <a:t>NFL Career</a:t>
                      </a:r>
                      <a:endParaRPr lang="hu-HU" dirty="0"/>
                    </a:p>
                  </a:txBody>
                  <a:tcPr>
                    <a:solidFill>
                      <a:srgbClr val="00B050"/>
                    </a:solidFill>
                  </a:tcPr>
                </a:tc>
                <a:tc>
                  <a:txBody>
                    <a:bodyPr/>
                    <a:lstStyle/>
                    <a:p>
                      <a:r>
                        <a:rPr lang="en-US" dirty="0"/>
                        <a:t>Prediction</a:t>
                      </a:r>
                      <a:endParaRPr lang="hu-HU" dirty="0"/>
                    </a:p>
                  </a:txBody>
                  <a:tcPr>
                    <a:solidFill>
                      <a:srgbClr val="00B050"/>
                    </a:solidFill>
                  </a:tcPr>
                </a:tc>
                <a:extLst>
                  <a:ext uri="{0D108BD9-81ED-4DB2-BD59-A6C34878D82A}">
                    <a16:rowId xmlns:a16="http://schemas.microsoft.com/office/drawing/2014/main" val="105256380"/>
                  </a:ext>
                </a:extLst>
              </a:tr>
              <a:tr h="304217">
                <a:tc>
                  <a:txBody>
                    <a:bodyPr/>
                    <a:lstStyle/>
                    <a:p>
                      <a:r>
                        <a:rPr lang="en-US" dirty="0" err="1"/>
                        <a:t>Vernand</a:t>
                      </a:r>
                      <a:r>
                        <a:rPr lang="en-US" dirty="0"/>
                        <a:t> </a:t>
                      </a:r>
                      <a:r>
                        <a:rPr lang="en-US" dirty="0" err="1"/>
                        <a:t>Morency</a:t>
                      </a:r>
                      <a:endParaRPr lang="hu-HU" dirty="0"/>
                    </a:p>
                  </a:txBody>
                  <a:tcPr>
                    <a:solidFill>
                      <a:schemeClr val="tx2"/>
                    </a:solidFill>
                  </a:tcPr>
                </a:tc>
                <a:tc>
                  <a:txBody>
                    <a:bodyPr/>
                    <a:lstStyle/>
                    <a:p>
                      <a:r>
                        <a:rPr lang="en-US" dirty="0"/>
                        <a:t>RB</a:t>
                      </a:r>
                      <a:endParaRPr lang="hu-HU" dirty="0"/>
                    </a:p>
                  </a:txBody>
                  <a:tcPr>
                    <a:solidFill>
                      <a:schemeClr val="tx2"/>
                    </a:solidFill>
                  </a:tcPr>
                </a:tc>
                <a:tc>
                  <a:txBody>
                    <a:bodyPr/>
                    <a:lstStyle/>
                    <a:p>
                      <a:r>
                        <a:rPr lang="en-US" dirty="0"/>
                        <a:t>3 (73)</a:t>
                      </a:r>
                      <a:endParaRPr lang="hu-HU" dirty="0"/>
                    </a:p>
                  </a:txBody>
                  <a:tcPr>
                    <a:solidFill>
                      <a:schemeClr val="tx2"/>
                    </a:solidFill>
                  </a:tcPr>
                </a:tc>
                <a:tc>
                  <a:txBody>
                    <a:bodyPr/>
                    <a:lstStyle/>
                    <a:p>
                      <a:r>
                        <a:rPr lang="en-US" dirty="0"/>
                        <a:t>Never became primary starter</a:t>
                      </a:r>
                      <a:endParaRPr lang="hu-HU" dirty="0"/>
                    </a:p>
                  </a:txBody>
                  <a:tcPr>
                    <a:solidFill>
                      <a:schemeClr val="tx2"/>
                    </a:solidFill>
                  </a:tcPr>
                </a:tc>
                <a:tc>
                  <a:txBody>
                    <a:bodyPr/>
                    <a:lstStyle/>
                    <a:p>
                      <a:r>
                        <a:rPr lang="en-US" dirty="0"/>
                        <a:t>Undrafted (49.4%)</a:t>
                      </a:r>
                      <a:endParaRPr lang="hu-HU" dirty="0"/>
                    </a:p>
                  </a:txBody>
                  <a:tcPr>
                    <a:solidFill>
                      <a:schemeClr val="tx2"/>
                    </a:solidFill>
                  </a:tcPr>
                </a:tc>
                <a:extLst>
                  <a:ext uri="{0D108BD9-81ED-4DB2-BD59-A6C34878D82A}">
                    <a16:rowId xmlns:a16="http://schemas.microsoft.com/office/drawing/2014/main" val="3818094137"/>
                  </a:ext>
                </a:extLst>
              </a:tr>
              <a:tr h="304217">
                <a:tc>
                  <a:txBody>
                    <a:bodyPr/>
                    <a:lstStyle/>
                    <a:p>
                      <a:r>
                        <a:rPr lang="en-US" dirty="0"/>
                        <a:t>Sean Mannion</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QB</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3 (89)</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11 games played (started 2), 0 TD</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Undrafted (60.8%)</a:t>
                      </a:r>
                      <a:endParaRPr lang="hu-HU" dirty="0"/>
                    </a:p>
                  </a:txBody>
                  <a:tcPr>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8101960"/>
                  </a:ext>
                </a:extLst>
              </a:tr>
              <a:tr h="304217">
                <a:tc>
                  <a:txBody>
                    <a:bodyPr/>
                    <a:lstStyle/>
                    <a:p>
                      <a:r>
                        <a:rPr lang="en-US" dirty="0"/>
                        <a:t>George Kittle</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TE</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5 (146)</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2x Pro Bowl, 1x All-Pro</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Rounds 1-3 (55.6%)</a:t>
                      </a:r>
                      <a:endParaRPr lang="hu-HU" dirty="0"/>
                    </a:p>
                  </a:txBody>
                  <a:tcP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053964270"/>
                  </a:ext>
                </a:extLst>
              </a:tr>
            </a:tbl>
          </a:graphicData>
        </a:graphic>
      </p:graphicFrame>
      <p:sp>
        <p:nvSpPr>
          <p:cNvPr id="25" name="Google Shape;501;p64">
            <a:extLst>
              <a:ext uri="{FF2B5EF4-FFF2-40B4-BE49-F238E27FC236}">
                <a16:creationId xmlns:a16="http://schemas.microsoft.com/office/drawing/2014/main" id="{2F732923-C5F3-43E2-ADF2-E3E63310DE12}"/>
              </a:ext>
            </a:extLst>
          </p:cNvPr>
          <p:cNvSpPr txBox="1">
            <a:spLocks/>
          </p:cNvSpPr>
          <p:nvPr/>
        </p:nvSpPr>
        <p:spPr>
          <a:xfrm>
            <a:off x="306086" y="3192460"/>
            <a:ext cx="7083743" cy="451981"/>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Model fell behind</a:t>
            </a:r>
          </a:p>
          <a:p>
            <a:pPr lvl="2">
              <a:lnSpc>
                <a:spcPct val="90000"/>
              </a:lnSpc>
              <a:spcBef>
                <a:spcPts val="800"/>
              </a:spcBef>
              <a:buClr>
                <a:schemeClr val="accent1"/>
              </a:buClr>
              <a:buSzPts val="1800"/>
            </a:pPr>
            <a:endParaRPr lang="en-US" b="1" dirty="0">
              <a:solidFill>
                <a:schemeClr val="dk1"/>
              </a:solidFill>
              <a:latin typeface="Roboto"/>
              <a:ea typeface="Roboto"/>
            </a:endParaRPr>
          </a:p>
          <a:p>
            <a:pPr lvl="2">
              <a:lnSpc>
                <a:spcPct val="90000"/>
              </a:lnSpc>
              <a:spcBef>
                <a:spcPts val="800"/>
              </a:spcBef>
              <a:buClr>
                <a:schemeClr val="accent1"/>
              </a:buClr>
              <a:buSzPts val="1800"/>
            </a:pPr>
            <a:endParaRPr lang="en-US" dirty="0">
              <a:solidFill>
                <a:schemeClr val="dk1"/>
              </a:solidFill>
              <a:latin typeface="Roboto"/>
              <a:ea typeface="Roboto"/>
            </a:endParaRPr>
          </a:p>
        </p:txBody>
      </p:sp>
      <p:graphicFrame>
        <p:nvGraphicFramePr>
          <p:cNvPr id="26" name="Table 2">
            <a:extLst>
              <a:ext uri="{FF2B5EF4-FFF2-40B4-BE49-F238E27FC236}">
                <a16:creationId xmlns:a16="http://schemas.microsoft.com/office/drawing/2014/main" id="{054B04CD-76CC-4A19-9393-3E8ED0C0745D}"/>
              </a:ext>
            </a:extLst>
          </p:cNvPr>
          <p:cNvGraphicFramePr>
            <a:graphicFrameLocks noGrp="1"/>
          </p:cNvGraphicFramePr>
          <p:nvPr>
            <p:extLst>
              <p:ext uri="{D42A27DB-BD31-4B8C-83A1-F6EECF244321}">
                <p14:modId xmlns:p14="http://schemas.microsoft.com/office/powerpoint/2010/main" val="3541309854"/>
              </p:ext>
            </p:extLst>
          </p:nvPr>
        </p:nvGraphicFramePr>
        <p:xfrm>
          <a:off x="306086" y="3534566"/>
          <a:ext cx="8331287" cy="1219200"/>
        </p:xfrm>
        <a:graphic>
          <a:graphicData uri="http://schemas.openxmlformats.org/drawingml/2006/table">
            <a:tbl>
              <a:tblPr firstRow="1" bandRow="1">
                <a:tableStyleId>{5C22544A-7EE6-4342-B048-85BDC9FD1C3A}</a:tableStyleId>
              </a:tblPr>
              <a:tblGrid>
                <a:gridCol w="1485644">
                  <a:extLst>
                    <a:ext uri="{9D8B030D-6E8A-4147-A177-3AD203B41FA5}">
                      <a16:colId xmlns:a16="http://schemas.microsoft.com/office/drawing/2014/main" val="4266079600"/>
                    </a:ext>
                  </a:extLst>
                </a:gridCol>
                <a:gridCol w="803189">
                  <a:extLst>
                    <a:ext uri="{9D8B030D-6E8A-4147-A177-3AD203B41FA5}">
                      <a16:colId xmlns:a16="http://schemas.microsoft.com/office/drawing/2014/main" val="3833718829"/>
                    </a:ext>
                  </a:extLst>
                </a:gridCol>
                <a:gridCol w="1124465">
                  <a:extLst>
                    <a:ext uri="{9D8B030D-6E8A-4147-A177-3AD203B41FA5}">
                      <a16:colId xmlns:a16="http://schemas.microsoft.com/office/drawing/2014/main" val="2881777903"/>
                    </a:ext>
                  </a:extLst>
                </a:gridCol>
                <a:gridCol w="3101546">
                  <a:extLst>
                    <a:ext uri="{9D8B030D-6E8A-4147-A177-3AD203B41FA5}">
                      <a16:colId xmlns:a16="http://schemas.microsoft.com/office/drawing/2014/main" val="1093280716"/>
                    </a:ext>
                  </a:extLst>
                </a:gridCol>
                <a:gridCol w="1816443">
                  <a:extLst>
                    <a:ext uri="{9D8B030D-6E8A-4147-A177-3AD203B41FA5}">
                      <a16:colId xmlns:a16="http://schemas.microsoft.com/office/drawing/2014/main" val="4054609880"/>
                    </a:ext>
                  </a:extLst>
                </a:gridCol>
              </a:tblGrid>
              <a:tr h="304217">
                <a:tc>
                  <a:txBody>
                    <a:bodyPr/>
                    <a:lstStyle/>
                    <a:p>
                      <a:r>
                        <a:rPr lang="en-US" dirty="0"/>
                        <a:t>Player</a:t>
                      </a:r>
                      <a:endParaRPr lang="hu-HU" dirty="0"/>
                    </a:p>
                  </a:txBody>
                  <a:tcPr>
                    <a:solidFill>
                      <a:srgbClr val="C00000"/>
                    </a:solidFill>
                  </a:tcPr>
                </a:tc>
                <a:tc>
                  <a:txBody>
                    <a:bodyPr/>
                    <a:lstStyle/>
                    <a:p>
                      <a:r>
                        <a:rPr lang="en-US" dirty="0"/>
                        <a:t>Pos</a:t>
                      </a:r>
                      <a:endParaRPr lang="hu-HU" dirty="0"/>
                    </a:p>
                  </a:txBody>
                  <a:tcPr>
                    <a:solidFill>
                      <a:srgbClr val="C00000"/>
                    </a:solidFill>
                  </a:tcPr>
                </a:tc>
                <a:tc>
                  <a:txBody>
                    <a:bodyPr/>
                    <a:lstStyle/>
                    <a:p>
                      <a:r>
                        <a:rPr lang="en-US" dirty="0"/>
                        <a:t>Draft</a:t>
                      </a:r>
                      <a:endParaRPr lang="hu-HU" dirty="0"/>
                    </a:p>
                  </a:txBody>
                  <a:tcPr>
                    <a:solidFill>
                      <a:srgbClr val="C00000"/>
                    </a:solidFill>
                  </a:tcPr>
                </a:tc>
                <a:tc>
                  <a:txBody>
                    <a:bodyPr/>
                    <a:lstStyle/>
                    <a:p>
                      <a:r>
                        <a:rPr lang="en-US" dirty="0"/>
                        <a:t>NFL Career</a:t>
                      </a:r>
                      <a:endParaRPr lang="hu-HU" dirty="0"/>
                    </a:p>
                  </a:txBody>
                  <a:tcPr>
                    <a:solidFill>
                      <a:srgbClr val="C00000"/>
                    </a:solidFill>
                  </a:tcPr>
                </a:tc>
                <a:tc>
                  <a:txBody>
                    <a:bodyPr/>
                    <a:lstStyle/>
                    <a:p>
                      <a:r>
                        <a:rPr lang="en-US" dirty="0"/>
                        <a:t>Prediction</a:t>
                      </a:r>
                      <a:endParaRPr lang="hu-HU" dirty="0"/>
                    </a:p>
                  </a:txBody>
                  <a:tcPr>
                    <a:solidFill>
                      <a:srgbClr val="C00000"/>
                    </a:solidFill>
                  </a:tcPr>
                </a:tc>
                <a:extLst>
                  <a:ext uri="{0D108BD9-81ED-4DB2-BD59-A6C34878D82A}">
                    <a16:rowId xmlns:a16="http://schemas.microsoft.com/office/drawing/2014/main" val="105256380"/>
                  </a:ext>
                </a:extLst>
              </a:tr>
              <a:tr h="304217">
                <a:tc>
                  <a:txBody>
                    <a:bodyPr/>
                    <a:lstStyle/>
                    <a:p>
                      <a:r>
                        <a:rPr lang="en-US" dirty="0"/>
                        <a:t>Kirk Cousins</a:t>
                      </a:r>
                      <a:endParaRPr lang="hu-HU" dirty="0"/>
                    </a:p>
                  </a:txBody>
                  <a:tcPr>
                    <a:solidFill>
                      <a:schemeClr val="tx2"/>
                    </a:solidFill>
                  </a:tcPr>
                </a:tc>
                <a:tc>
                  <a:txBody>
                    <a:bodyPr/>
                    <a:lstStyle/>
                    <a:p>
                      <a:r>
                        <a:rPr lang="en-US" dirty="0"/>
                        <a:t>QB</a:t>
                      </a:r>
                      <a:endParaRPr lang="hu-HU" dirty="0"/>
                    </a:p>
                  </a:txBody>
                  <a:tcPr>
                    <a:solidFill>
                      <a:schemeClr val="tx2"/>
                    </a:solidFill>
                  </a:tcPr>
                </a:tc>
                <a:tc>
                  <a:txBody>
                    <a:bodyPr/>
                    <a:lstStyle/>
                    <a:p>
                      <a:r>
                        <a:rPr lang="en-US" dirty="0"/>
                        <a:t>4 (102)</a:t>
                      </a:r>
                      <a:endParaRPr lang="hu-HU" dirty="0"/>
                    </a:p>
                  </a:txBody>
                  <a:tcPr>
                    <a:solidFill>
                      <a:schemeClr val="tx2"/>
                    </a:solidFill>
                  </a:tcPr>
                </a:tc>
                <a:tc>
                  <a:txBody>
                    <a:bodyPr/>
                    <a:lstStyle/>
                    <a:p>
                      <a:r>
                        <a:rPr lang="en-US" dirty="0"/>
                        <a:t>2x Pro Bowl, 5 years as starter</a:t>
                      </a:r>
                      <a:endParaRPr lang="hu-HU" dirty="0"/>
                    </a:p>
                  </a:txBody>
                  <a:tcPr>
                    <a:solidFill>
                      <a:schemeClr val="tx2"/>
                    </a:solidFill>
                  </a:tcPr>
                </a:tc>
                <a:tc>
                  <a:txBody>
                    <a:bodyPr/>
                    <a:lstStyle/>
                    <a:p>
                      <a:r>
                        <a:rPr lang="en-US" dirty="0"/>
                        <a:t>Undrafted (51.4%)</a:t>
                      </a:r>
                      <a:endParaRPr lang="hu-HU" dirty="0"/>
                    </a:p>
                  </a:txBody>
                  <a:tcPr>
                    <a:solidFill>
                      <a:schemeClr val="tx2"/>
                    </a:solidFill>
                  </a:tcPr>
                </a:tc>
                <a:extLst>
                  <a:ext uri="{0D108BD9-81ED-4DB2-BD59-A6C34878D82A}">
                    <a16:rowId xmlns:a16="http://schemas.microsoft.com/office/drawing/2014/main" val="3818094137"/>
                  </a:ext>
                </a:extLst>
              </a:tr>
              <a:tr h="304217">
                <a:tc>
                  <a:txBody>
                    <a:bodyPr/>
                    <a:lstStyle/>
                    <a:p>
                      <a:r>
                        <a:rPr lang="en-US" dirty="0"/>
                        <a:t>Kareem Hunt</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RB</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3 (86)</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Pro Bowl, Rushing yds leader (2017)</a:t>
                      </a:r>
                      <a:endParaRPr lang="hu-HU" dirty="0"/>
                    </a:p>
                  </a:txBody>
                  <a:tcPr>
                    <a:lnB w="12700" cap="flat" cmpd="sng" algn="ctr">
                      <a:solidFill>
                        <a:schemeClr val="tx1"/>
                      </a:solidFill>
                      <a:prstDash val="solid"/>
                      <a:round/>
                      <a:headEnd type="none" w="med" len="med"/>
                      <a:tailEnd type="none" w="med" len="med"/>
                    </a:lnB>
                    <a:solidFill>
                      <a:schemeClr val="tx2"/>
                    </a:solidFill>
                  </a:tcPr>
                </a:tc>
                <a:tc>
                  <a:txBody>
                    <a:bodyPr/>
                    <a:lstStyle/>
                    <a:p>
                      <a:r>
                        <a:rPr lang="en-US" dirty="0"/>
                        <a:t>Undrafted (48.0%)</a:t>
                      </a:r>
                      <a:endParaRPr lang="hu-HU" dirty="0"/>
                    </a:p>
                  </a:txBody>
                  <a:tcPr>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8101960"/>
                  </a:ext>
                </a:extLst>
              </a:tr>
              <a:tr h="304217">
                <a:tc>
                  <a:txBody>
                    <a:bodyPr/>
                    <a:lstStyle/>
                    <a:p>
                      <a:r>
                        <a:rPr lang="en-US" dirty="0"/>
                        <a:t>Alex Barnes</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QB</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Undrafted</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Never played a game in the NFL</a:t>
                      </a:r>
                      <a:endParaRPr lang="hu-HU" dirty="0"/>
                    </a:p>
                  </a:txBody>
                  <a:tcPr>
                    <a:lnT w="12700" cap="flat" cmpd="sng" algn="ctr">
                      <a:solidFill>
                        <a:schemeClr val="tx1"/>
                      </a:solidFill>
                      <a:prstDash val="solid"/>
                      <a:round/>
                      <a:headEnd type="none" w="med" len="med"/>
                      <a:tailEnd type="none" w="med" len="med"/>
                    </a:lnT>
                    <a:solidFill>
                      <a:schemeClr val="tx2"/>
                    </a:solidFill>
                  </a:tcPr>
                </a:tc>
                <a:tc>
                  <a:txBody>
                    <a:bodyPr/>
                    <a:lstStyle/>
                    <a:p>
                      <a:r>
                        <a:rPr lang="en-US" dirty="0"/>
                        <a:t>Rounds 1-3 (66.5%)</a:t>
                      </a:r>
                      <a:endParaRPr lang="hu-HU" dirty="0"/>
                    </a:p>
                  </a:txBody>
                  <a:tcP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053964270"/>
                  </a:ext>
                </a:extLst>
              </a:tr>
            </a:tbl>
          </a:graphicData>
        </a:graphic>
      </p:graphicFrame>
    </p:spTree>
    <p:extLst>
      <p:ext uri="{BB962C8B-B14F-4D97-AF65-F5344CB8AC3E}">
        <p14:creationId xmlns:p14="http://schemas.microsoft.com/office/powerpoint/2010/main" val="4139020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D8FE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15380-DB06-4F2D-BC17-64158595DC23}"/>
              </a:ext>
            </a:extLst>
          </p:cNvPr>
          <p:cNvSpPr>
            <a:spLocks noGrp="1"/>
          </p:cNvSpPr>
          <p:nvPr>
            <p:ph type="title"/>
          </p:nvPr>
        </p:nvSpPr>
        <p:spPr>
          <a:xfrm>
            <a:off x="2305539" y="2094000"/>
            <a:ext cx="4361074" cy="955500"/>
          </a:xfrm>
        </p:spPr>
        <p:txBody>
          <a:bodyPr anchor="ctr"/>
          <a:lstStyle/>
          <a:p>
            <a:pPr algn="ctr"/>
            <a:r>
              <a:rPr lang="en-US" sz="5400" dirty="0"/>
              <a:t>Deployment</a:t>
            </a:r>
            <a:br>
              <a:rPr lang="en-US" sz="5400" dirty="0"/>
            </a:br>
            <a:r>
              <a:rPr lang="en-US" sz="4000" b="0" dirty="0"/>
              <a:t>For NFL Teams</a:t>
            </a:r>
            <a:endParaRPr lang="hu-HU" sz="5400" b="0" dirty="0"/>
          </a:p>
        </p:txBody>
      </p:sp>
    </p:spTree>
    <p:extLst>
      <p:ext uri="{BB962C8B-B14F-4D97-AF65-F5344CB8AC3E}">
        <p14:creationId xmlns:p14="http://schemas.microsoft.com/office/powerpoint/2010/main" val="3758040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8"/>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Deployment</a:t>
            </a:r>
            <a:endParaRPr dirty="0"/>
          </a:p>
        </p:txBody>
      </p:sp>
      <p:sp>
        <p:nvSpPr>
          <p:cNvPr id="5" name="Téglalap 9">
            <a:extLst>
              <a:ext uri="{FF2B5EF4-FFF2-40B4-BE49-F238E27FC236}">
                <a16:creationId xmlns:a16="http://schemas.microsoft.com/office/drawing/2014/main" id="{C8206A69-11DD-4CE1-80DC-ED2B54BBC0EB}"/>
              </a:ext>
            </a:extLst>
          </p:cNvPr>
          <p:cNvSpPr/>
          <p:nvPr/>
        </p:nvSpPr>
        <p:spPr>
          <a:xfrm>
            <a:off x="228600" y="885103"/>
            <a:ext cx="8421624"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latin typeface="Roboto" panose="020B0604020202020204" charset="0"/>
                <a:ea typeface="Roboto" panose="020B0604020202020204" charset="0"/>
              </a:rPr>
              <a:t>Deployment for NFL Teams</a:t>
            </a:r>
            <a:endParaRPr lang="hu-HU" b="1" dirty="0">
              <a:latin typeface="Roboto" panose="020B0604020202020204" charset="0"/>
              <a:ea typeface="Roboto" panose="020B0604020202020204" charset="0"/>
            </a:endParaRPr>
          </a:p>
        </p:txBody>
      </p:sp>
      <p:sp>
        <p:nvSpPr>
          <p:cNvPr id="6" name="Google Shape;501;p64">
            <a:extLst>
              <a:ext uri="{FF2B5EF4-FFF2-40B4-BE49-F238E27FC236}">
                <a16:creationId xmlns:a16="http://schemas.microsoft.com/office/drawing/2014/main" id="{15C0924C-4261-418F-97D2-27E9E88E06AA}"/>
              </a:ext>
            </a:extLst>
          </p:cNvPr>
          <p:cNvSpPr txBox="1">
            <a:spLocks/>
          </p:cNvSpPr>
          <p:nvPr/>
        </p:nvSpPr>
        <p:spPr>
          <a:xfrm>
            <a:off x="306087" y="1259514"/>
            <a:ext cx="8344137" cy="3746825"/>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NFL Teams monitor thousands of college prospects </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Lots of data on performance, ability, personality, team fit, physical attributes, injury history, etc.</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Given their data size it would make sense to build separate models for each position for better model accuracy</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NFL personnel could use the insights to help inform their decision making when drafting a player</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Results can be incorporated into their draft strategies along with traditional evaluation metrics</a:t>
            </a:r>
            <a:r>
              <a:rPr lang="en-US" dirty="0"/>
              <a:t> </a:t>
            </a:r>
            <a:endParaRPr lang="en-US" dirty="0">
              <a:solidFill>
                <a:schemeClr val="dk1"/>
              </a:solidFill>
              <a:latin typeface="Roboto"/>
              <a:ea typeface="Roboto"/>
            </a:endParaRPr>
          </a:p>
          <a:p>
            <a:pPr lvl="2">
              <a:lnSpc>
                <a:spcPct val="90000"/>
              </a:lnSpc>
              <a:spcBef>
                <a:spcPts val="1800"/>
              </a:spcBef>
              <a:buClr>
                <a:schemeClr val="accent1"/>
              </a:buClr>
              <a:buSzPts val="1800"/>
            </a:pPr>
            <a:r>
              <a:rPr lang="en-US" b="1" dirty="0">
                <a:solidFill>
                  <a:schemeClr val="dk1"/>
                </a:solidFill>
                <a:latin typeface="Roboto"/>
                <a:ea typeface="Roboto"/>
              </a:rPr>
              <a:t>Football is changing over time - model lifecycle management is key</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Poor performance costs millions of dollars to stakeholders</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Changing data can result in data drift</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New concepts in the game can cause concept drift (rushing game -&gt; passing game, dual threat QBs)</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Service health can deteriorate over time (latency, accuracy, etc.)</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Performance monitoring allows retraining models with new data and replacing existing models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D8FE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15380-DB06-4F2D-BC17-64158595DC23}"/>
              </a:ext>
            </a:extLst>
          </p:cNvPr>
          <p:cNvSpPr>
            <a:spLocks noGrp="1"/>
          </p:cNvSpPr>
          <p:nvPr>
            <p:ph type="title"/>
          </p:nvPr>
        </p:nvSpPr>
        <p:spPr>
          <a:xfrm>
            <a:off x="2305539" y="2094000"/>
            <a:ext cx="4361074" cy="955500"/>
          </a:xfrm>
        </p:spPr>
        <p:txBody>
          <a:bodyPr anchor="ctr"/>
          <a:lstStyle/>
          <a:p>
            <a:pPr algn="ctr"/>
            <a:r>
              <a:rPr lang="en-US" sz="5400" dirty="0"/>
              <a:t>Conclusion</a:t>
            </a:r>
            <a:endParaRPr lang="hu-HU" sz="5400" dirty="0"/>
          </a:p>
        </p:txBody>
      </p:sp>
    </p:spTree>
    <p:extLst>
      <p:ext uri="{BB962C8B-B14F-4D97-AF65-F5344CB8AC3E}">
        <p14:creationId xmlns:p14="http://schemas.microsoft.com/office/powerpoint/2010/main" val="3007490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9"/>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hu-HU" dirty="0"/>
              <a:t>C</a:t>
            </a:r>
            <a:r>
              <a:rPr lang="en-US" dirty="0" err="1"/>
              <a:t>onclusion</a:t>
            </a:r>
            <a:endParaRPr dirty="0"/>
          </a:p>
        </p:txBody>
      </p:sp>
      <p:sp>
        <p:nvSpPr>
          <p:cNvPr id="3" name="Téglalap 9">
            <a:extLst>
              <a:ext uri="{FF2B5EF4-FFF2-40B4-BE49-F238E27FC236}">
                <a16:creationId xmlns:a16="http://schemas.microsoft.com/office/drawing/2014/main" id="{6BEBFF79-2F8C-4CB0-883C-221AC3DE259B}"/>
              </a:ext>
            </a:extLst>
          </p:cNvPr>
          <p:cNvSpPr/>
          <p:nvPr/>
        </p:nvSpPr>
        <p:spPr>
          <a:xfrm>
            <a:off x="228600" y="885103"/>
            <a:ext cx="8421624"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latin typeface="Roboto" panose="020B0604020202020204" charset="0"/>
                <a:ea typeface="Roboto" panose="020B0604020202020204" charset="0"/>
              </a:rPr>
              <a:t>Lessons learned</a:t>
            </a:r>
            <a:endParaRPr lang="hu-HU" b="1" dirty="0">
              <a:latin typeface="Roboto" panose="020B0604020202020204" charset="0"/>
              <a:ea typeface="Roboto" panose="020B0604020202020204" charset="0"/>
            </a:endParaRPr>
          </a:p>
        </p:txBody>
      </p:sp>
      <p:sp>
        <p:nvSpPr>
          <p:cNvPr id="5" name="Google Shape;501;p64">
            <a:extLst>
              <a:ext uri="{FF2B5EF4-FFF2-40B4-BE49-F238E27FC236}">
                <a16:creationId xmlns:a16="http://schemas.microsoft.com/office/drawing/2014/main" id="{BCC4B84F-4C19-4E80-801D-C92A926A39A7}"/>
              </a:ext>
            </a:extLst>
          </p:cNvPr>
          <p:cNvSpPr txBox="1">
            <a:spLocks/>
          </p:cNvSpPr>
          <p:nvPr/>
        </p:nvSpPr>
        <p:spPr>
          <a:xfrm>
            <a:off x="225825" y="1190525"/>
            <a:ext cx="6842240" cy="3746825"/>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Results:</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The models perform well considering the limited data and lack of traditional evaluative inputs</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With additional data (scouting reports, NFL team contracts and position needs, etc.) accuracy could significantly improve</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Player assessment: very complex process, there’s no universal method</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NFL teams have scouting departments, coaching staff, finance and marketing departments to evaluate performance, personality, team fit and financial aspects</a:t>
            </a:r>
          </a:p>
          <a:p>
            <a:pPr lvl="2">
              <a:lnSpc>
                <a:spcPct val="90000"/>
              </a:lnSpc>
              <a:spcBef>
                <a:spcPts val="1800"/>
              </a:spcBef>
              <a:buClr>
                <a:schemeClr val="accent1"/>
              </a:buClr>
              <a:buSzPts val="1800"/>
            </a:pPr>
            <a:r>
              <a:rPr lang="en-US" b="1" dirty="0">
                <a:solidFill>
                  <a:schemeClr val="dk1"/>
                </a:solidFill>
                <a:latin typeface="Roboto"/>
                <a:ea typeface="Roboto"/>
              </a:rPr>
              <a:t>Challenges:</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Data gathering, cleaning and processing were very time-consuming</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Lots of research done on making the data more informative (feature engineering, normalization)</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Many attempts to improve model performance with some surprising results</a:t>
            </a:r>
          </a:p>
        </p:txBody>
      </p:sp>
      <p:pic>
        <p:nvPicPr>
          <p:cNvPr id="6" name="Picture 2">
            <a:extLst>
              <a:ext uri="{FF2B5EF4-FFF2-40B4-BE49-F238E27FC236}">
                <a16:creationId xmlns:a16="http://schemas.microsoft.com/office/drawing/2014/main" id="{C3493AF2-FBC2-4E8F-9265-AF0B96B22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476015" y="1668145"/>
            <a:ext cx="2642695" cy="3487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79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9"/>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US" dirty="0"/>
              <a:t>Future research ideas</a:t>
            </a:r>
            <a:endParaRPr dirty="0"/>
          </a:p>
        </p:txBody>
      </p:sp>
      <p:sp>
        <p:nvSpPr>
          <p:cNvPr id="3" name="Téglalap 9">
            <a:extLst>
              <a:ext uri="{FF2B5EF4-FFF2-40B4-BE49-F238E27FC236}">
                <a16:creationId xmlns:a16="http://schemas.microsoft.com/office/drawing/2014/main" id="{DC0F398F-6FE8-48A8-9FFF-FAB23D9F50FF}"/>
              </a:ext>
            </a:extLst>
          </p:cNvPr>
          <p:cNvSpPr/>
          <p:nvPr/>
        </p:nvSpPr>
        <p:spPr>
          <a:xfrm>
            <a:off x="228600" y="885103"/>
            <a:ext cx="8421624"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latin typeface="Roboto" panose="020B0604020202020204" charset="0"/>
                <a:ea typeface="Roboto" panose="020B0604020202020204" charset="0"/>
              </a:rPr>
              <a:t>Predicting NFL Success From College Performance</a:t>
            </a:r>
            <a:endParaRPr lang="hu-HU" b="1" dirty="0">
              <a:latin typeface="Roboto" panose="020B0604020202020204" charset="0"/>
              <a:ea typeface="Roboto" panose="020B0604020202020204" charset="0"/>
            </a:endParaRPr>
          </a:p>
        </p:txBody>
      </p:sp>
      <p:sp>
        <p:nvSpPr>
          <p:cNvPr id="4" name="Google Shape;501;p64">
            <a:extLst>
              <a:ext uri="{FF2B5EF4-FFF2-40B4-BE49-F238E27FC236}">
                <a16:creationId xmlns:a16="http://schemas.microsoft.com/office/drawing/2014/main" id="{8333DF18-77D8-401D-BB66-EE45F90C6F2B}"/>
              </a:ext>
            </a:extLst>
          </p:cNvPr>
          <p:cNvSpPr txBox="1">
            <a:spLocks/>
          </p:cNvSpPr>
          <p:nvPr/>
        </p:nvSpPr>
        <p:spPr>
          <a:xfrm>
            <a:off x="306088" y="1259514"/>
            <a:ext cx="8189326" cy="3746825"/>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2">
              <a:lnSpc>
                <a:spcPct val="90000"/>
              </a:lnSpc>
              <a:spcBef>
                <a:spcPts val="800"/>
              </a:spcBef>
              <a:buClr>
                <a:schemeClr val="accent1"/>
              </a:buClr>
              <a:buSzPts val="1800"/>
            </a:pPr>
            <a:r>
              <a:rPr lang="en-US" b="1" dirty="0">
                <a:solidFill>
                  <a:schemeClr val="dk1"/>
                </a:solidFill>
                <a:latin typeface="Roboto"/>
                <a:ea typeface="Roboto"/>
              </a:rPr>
              <a:t>Approximate Value (AV)</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Universal measure for all positions and eras: single value for seasonal performance</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(Weighted) Career AV</a:t>
            </a:r>
          </a:p>
          <a:p>
            <a:pPr lvl="2">
              <a:lnSpc>
                <a:spcPct val="90000"/>
              </a:lnSpc>
              <a:spcBef>
                <a:spcPts val="1800"/>
              </a:spcBef>
              <a:buClr>
                <a:schemeClr val="accent1"/>
              </a:buClr>
              <a:buSzPts val="1800"/>
            </a:pPr>
            <a:r>
              <a:rPr lang="en-US" b="1" dirty="0">
                <a:solidFill>
                  <a:schemeClr val="dk1"/>
                </a:solidFill>
                <a:latin typeface="Roboto"/>
                <a:ea typeface="Roboto"/>
              </a:rPr>
              <a:t>Expected Draft Value Chart for </a:t>
            </a:r>
            <a:r>
              <a:rPr lang="en-US" b="1" dirty="0" err="1">
                <a:solidFill>
                  <a:schemeClr val="dk1"/>
                </a:solidFill>
                <a:latin typeface="Roboto"/>
                <a:ea typeface="Roboto"/>
              </a:rPr>
              <a:t>CarAV</a:t>
            </a:r>
            <a:endParaRPr lang="en-US" b="1" dirty="0">
              <a:solidFill>
                <a:schemeClr val="dk1"/>
              </a:solidFill>
              <a:latin typeface="Roboto"/>
              <a:ea typeface="Roboto"/>
            </a:endParaRP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Expected </a:t>
            </a:r>
            <a:r>
              <a:rPr lang="en-US" dirty="0" err="1">
                <a:solidFill>
                  <a:schemeClr val="dk1"/>
                </a:solidFill>
                <a:latin typeface="Roboto"/>
                <a:ea typeface="Roboto"/>
              </a:rPr>
              <a:t>CarAV</a:t>
            </a:r>
            <a:r>
              <a:rPr lang="en-US" dirty="0">
                <a:solidFill>
                  <a:schemeClr val="dk1"/>
                </a:solidFill>
                <a:latin typeface="Roboto"/>
                <a:ea typeface="Roboto"/>
              </a:rPr>
              <a:t> relative to draft position</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If </a:t>
            </a:r>
            <a:r>
              <a:rPr lang="en-US" dirty="0" err="1">
                <a:solidFill>
                  <a:schemeClr val="dk1"/>
                </a:solidFill>
                <a:latin typeface="Roboto"/>
                <a:ea typeface="Roboto"/>
              </a:rPr>
              <a:t>CarAV</a:t>
            </a:r>
            <a:r>
              <a:rPr lang="en-US" dirty="0">
                <a:solidFill>
                  <a:schemeClr val="dk1"/>
                </a:solidFill>
                <a:latin typeface="Roboto"/>
                <a:ea typeface="Roboto"/>
              </a:rPr>
              <a:t> &gt;= Expected </a:t>
            </a:r>
            <a:r>
              <a:rPr lang="en-US" dirty="0" err="1">
                <a:solidFill>
                  <a:schemeClr val="dk1"/>
                </a:solidFill>
                <a:latin typeface="Roboto"/>
                <a:ea typeface="Roboto"/>
              </a:rPr>
              <a:t>CarAV</a:t>
            </a:r>
            <a:r>
              <a:rPr lang="en-US" dirty="0">
                <a:solidFill>
                  <a:schemeClr val="dk1"/>
                </a:solidFill>
                <a:latin typeface="Roboto"/>
                <a:ea typeface="Roboto"/>
              </a:rPr>
              <a:t> </a:t>
            </a:r>
            <a:r>
              <a:rPr lang="en-US" dirty="0">
                <a:solidFill>
                  <a:schemeClr val="dk1"/>
                </a:solidFill>
                <a:latin typeface="Roboto"/>
                <a:ea typeface="Roboto"/>
                <a:sym typeface="Wingdings" panose="05000000000000000000" pitchFamily="2" charset="2"/>
              </a:rPr>
              <a:t> Success</a:t>
            </a:r>
            <a:endParaRPr lang="en-US" dirty="0">
              <a:solidFill>
                <a:schemeClr val="dk1"/>
              </a:solidFill>
              <a:latin typeface="Roboto"/>
              <a:ea typeface="Roboto"/>
            </a:endParaRPr>
          </a:p>
          <a:p>
            <a:pPr lvl="2">
              <a:lnSpc>
                <a:spcPct val="90000"/>
              </a:lnSpc>
              <a:spcBef>
                <a:spcPts val="1800"/>
              </a:spcBef>
              <a:buClr>
                <a:schemeClr val="accent1"/>
              </a:buClr>
              <a:buSzPts val="1800"/>
            </a:pPr>
            <a:r>
              <a:rPr lang="en-US" b="1" dirty="0">
                <a:solidFill>
                  <a:schemeClr val="dk1"/>
                </a:solidFill>
                <a:latin typeface="Roboto"/>
                <a:ea typeface="Roboto"/>
              </a:rPr>
              <a:t>Initial attempt</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Low model performance (slightly better than random)</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Extremely hard to predict success relative to draft pick</a:t>
            </a:r>
          </a:p>
          <a:p>
            <a:pPr marL="285750" lvl="2" indent="-285750">
              <a:lnSpc>
                <a:spcPct val="90000"/>
              </a:lnSpc>
              <a:spcBef>
                <a:spcPts val="800"/>
              </a:spcBef>
              <a:buClr>
                <a:schemeClr val="accent1"/>
              </a:buClr>
              <a:buSzPts val="1800"/>
              <a:buFont typeface="Arial" panose="020B0604020202020204" pitchFamily="34" charset="0"/>
              <a:buChar char="•"/>
            </a:pPr>
            <a:r>
              <a:rPr lang="en-US" dirty="0">
                <a:solidFill>
                  <a:schemeClr val="dk1"/>
                </a:solidFill>
                <a:latin typeface="Roboto"/>
                <a:ea typeface="Roboto"/>
              </a:rPr>
              <a:t>Limited data</a:t>
            </a:r>
          </a:p>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a:ea typeface="Roboto"/>
            </a:endParaRPr>
          </a:p>
        </p:txBody>
      </p:sp>
      <p:sp>
        <p:nvSpPr>
          <p:cNvPr id="5" name="Google Shape;501;p64">
            <a:extLst>
              <a:ext uri="{FF2B5EF4-FFF2-40B4-BE49-F238E27FC236}">
                <a16:creationId xmlns:a16="http://schemas.microsoft.com/office/drawing/2014/main" id="{AA8224C4-F8C2-42CA-B1AE-0126BC06CF76}"/>
              </a:ext>
            </a:extLst>
          </p:cNvPr>
          <p:cNvSpPr txBox="1">
            <a:spLocks/>
          </p:cNvSpPr>
          <p:nvPr/>
        </p:nvSpPr>
        <p:spPr>
          <a:xfrm>
            <a:off x="8046720" y="1752600"/>
            <a:ext cx="3527174" cy="2228830"/>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800"/>
              </a:spcBef>
              <a:buClr>
                <a:schemeClr val="accent1"/>
              </a:buClr>
              <a:buSzPts val="1800"/>
              <a:buFont typeface="Roboto"/>
              <a:buChar char="•"/>
            </a:pPr>
            <a:endParaRPr lang="en-US" dirty="0">
              <a:solidFill>
                <a:schemeClr val="dk1"/>
              </a:solidFill>
              <a:latin typeface="Roboto"/>
              <a:ea typeface="Roboto"/>
            </a:endParaRPr>
          </a:p>
        </p:txBody>
      </p:sp>
      <p:pic>
        <p:nvPicPr>
          <p:cNvPr id="6" name="Picture 5">
            <a:extLst>
              <a:ext uri="{FF2B5EF4-FFF2-40B4-BE49-F238E27FC236}">
                <a16:creationId xmlns:a16="http://schemas.microsoft.com/office/drawing/2014/main" id="{F19BC97B-3DAC-4E08-9C68-56F0FEEF1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630565" y="1657333"/>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613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D8FE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15380-DB06-4F2D-BC17-64158595DC23}"/>
              </a:ext>
            </a:extLst>
          </p:cNvPr>
          <p:cNvSpPr>
            <a:spLocks noGrp="1"/>
          </p:cNvSpPr>
          <p:nvPr>
            <p:ph type="title"/>
          </p:nvPr>
        </p:nvSpPr>
        <p:spPr>
          <a:xfrm>
            <a:off x="2305539" y="2094000"/>
            <a:ext cx="4361074" cy="955500"/>
          </a:xfrm>
        </p:spPr>
        <p:txBody>
          <a:bodyPr anchor="ctr"/>
          <a:lstStyle/>
          <a:p>
            <a:pPr algn="ctr"/>
            <a:r>
              <a:rPr lang="en-US" sz="5400" dirty="0"/>
              <a:t>Thank you!</a:t>
            </a:r>
            <a:endParaRPr lang="hu-HU" sz="5400" dirty="0"/>
          </a:p>
        </p:txBody>
      </p:sp>
    </p:spTree>
    <p:extLst>
      <p:ext uri="{BB962C8B-B14F-4D97-AF65-F5344CB8AC3E}">
        <p14:creationId xmlns:p14="http://schemas.microsoft.com/office/powerpoint/2010/main" val="1052996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4"/>
          <p:cNvSpPr txBox="1">
            <a:spLocks noGrp="1"/>
          </p:cNvSpPr>
          <p:nvPr>
            <p:ph type="title"/>
          </p:nvPr>
        </p:nvSpPr>
        <p:spPr>
          <a:xfrm>
            <a:off x="228600" y="137160"/>
            <a:ext cx="75303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Introduction</a:t>
            </a:r>
            <a:endParaRPr/>
          </a:p>
        </p:txBody>
      </p:sp>
      <p:sp>
        <p:nvSpPr>
          <p:cNvPr id="501" name="Google Shape;501;p64"/>
          <p:cNvSpPr txBox="1">
            <a:spLocks noGrp="1"/>
          </p:cNvSpPr>
          <p:nvPr>
            <p:ph type="body" idx="1"/>
          </p:nvPr>
        </p:nvSpPr>
        <p:spPr>
          <a:xfrm>
            <a:off x="228600" y="1264919"/>
            <a:ext cx="5629940" cy="3550921"/>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US" sz="1400" dirty="0"/>
              <a:t>NFL</a:t>
            </a:r>
            <a:r>
              <a:rPr lang="en-US" sz="1400" b="0" dirty="0"/>
              <a:t> – Billion-dollar industry, biggest league in the world by revenue</a:t>
            </a:r>
          </a:p>
          <a:p>
            <a:pPr marL="0" lvl="0" indent="0" algn="l" rtl="0">
              <a:spcBef>
                <a:spcPts val="800"/>
              </a:spcBef>
              <a:spcAft>
                <a:spcPts val="0"/>
              </a:spcAft>
              <a:buNone/>
            </a:pPr>
            <a:r>
              <a:rPr lang="en-US" sz="1400" dirty="0"/>
              <a:t>NFL Draft</a:t>
            </a:r>
          </a:p>
          <a:p>
            <a:pPr marL="285750" indent="-285750"/>
            <a:r>
              <a:rPr lang="en-US" sz="1400" b="0" dirty="0"/>
              <a:t>Best opportunity for teams to improve</a:t>
            </a:r>
          </a:p>
          <a:p>
            <a:pPr marL="285750" indent="-285750"/>
            <a:r>
              <a:rPr lang="en-US" sz="1400" b="0" dirty="0"/>
              <a:t>Young, inexpensive talent for years</a:t>
            </a:r>
          </a:p>
          <a:p>
            <a:pPr marL="285750" indent="-285750"/>
            <a:r>
              <a:rPr lang="en-US" sz="1400" b="0" dirty="0"/>
              <a:t>Teams spend a lot to identify and select top talent</a:t>
            </a:r>
          </a:p>
          <a:p>
            <a:pPr marL="0" lvl="0" indent="0" algn="l" rtl="0">
              <a:spcBef>
                <a:spcPts val="800"/>
              </a:spcBef>
              <a:spcAft>
                <a:spcPts val="0"/>
              </a:spcAft>
              <a:buNone/>
            </a:pPr>
            <a:endParaRPr lang="en-US" sz="1400" dirty="0"/>
          </a:p>
          <a:p>
            <a:pPr marL="0" lvl="0" indent="0">
              <a:buNone/>
            </a:pPr>
            <a:endParaRPr lang="en-US" sz="1400" b="0" dirty="0"/>
          </a:p>
          <a:p>
            <a:pPr marL="0" lvl="0" indent="0">
              <a:buNone/>
            </a:pPr>
            <a:r>
              <a:rPr lang="en-US" sz="1400" dirty="0"/>
              <a:t>Draft is not an exact science</a:t>
            </a:r>
          </a:p>
          <a:p>
            <a:pPr marL="285750" indent="-285750"/>
            <a:r>
              <a:rPr lang="en-US" sz="1400" b="0" dirty="0"/>
              <a:t>~ 11% of players selected never play a game</a:t>
            </a:r>
          </a:p>
          <a:p>
            <a:pPr marL="285750" indent="-285750"/>
            <a:r>
              <a:rPr lang="en-US" sz="1400" b="0" dirty="0"/>
              <a:t>~ 50% of players selected never become primary starters</a:t>
            </a:r>
          </a:p>
          <a:p>
            <a:pPr marL="285750" indent="-285750"/>
            <a:r>
              <a:rPr lang="en-US" sz="1400" b="0" dirty="0"/>
              <a:t>~ 35% of players selected don’t live up to expectations</a:t>
            </a:r>
          </a:p>
          <a:p>
            <a:pPr marL="285750" indent="-285750"/>
            <a:r>
              <a:rPr lang="en-US" sz="1400" b="0" dirty="0"/>
              <a:t>~ $9M spent on contracts for unsuccessful draft class per team</a:t>
            </a:r>
          </a:p>
          <a:p>
            <a:pPr marL="0" lvl="0" indent="0" algn="l" rtl="0">
              <a:spcBef>
                <a:spcPts val="800"/>
              </a:spcBef>
              <a:spcAft>
                <a:spcPts val="0"/>
              </a:spcAft>
              <a:buNone/>
            </a:pPr>
            <a:endParaRPr sz="1400" b="0" dirty="0"/>
          </a:p>
        </p:txBody>
      </p:sp>
      <p:pic>
        <p:nvPicPr>
          <p:cNvPr id="5" name="Picture 4">
            <a:extLst>
              <a:ext uri="{FF2B5EF4-FFF2-40B4-BE49-F238E27FC236}">
                <a16:creationId xmlns:a16="http://schemas.microsoft.com/office/drawing/2014/main" id="{BD5964FC-D34A-4FA1-B72C-7E84205FEBF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11574" y="1264919"/>
            <a:ext cx="2904065" cy="2768542"/>
          </a:xfrm>
          <a:prstGeom prst="rect">
            <a:avLst/>
          </a:prstGeom>
        </p:spPr>
      </p:pic>
      <p:sp>
        <p:nvSpPr>
          <p:cNvPr id="6" name="Téglalap 9">
            <a:extLst>
              <a:ext uri="{FF2B5EF4-FFF2-40B4-BE49-F238E27FC236}">
                <a16:creationId xmlns:a16="http://schemas.microsoft.com/office/drawing/2014/main" id="{6CDC7E23-A89B-4B6C-988A-1BA50B989CE8}"/>
              </a:ext>
            </a:extLst>
          </p:cNvPr>
          <p:cNvSpPr/>
          <p:nvPr/>
        </p:nvSpPr>
        <p:spPr>
          <a:xfrm>
            <a:off x="228600" y="885103"/>
            <a:ext cx="5425440"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latin typeface="Roboto" panose="020B0604020202020204" charset="0"/>
                <a:ea typeface="Roboto" panose="020B0604020202020204" charset="0"/>
              </a:rPr>
              <a:t>Problem Background</a:t>
            </a:r>
            <a:endParaRPr lang="hu-HU" b="1" dirty="0">
              <a:latin typeface="Roboto" panose="020B0604020202020204" charset="0"/>
              <a:ea typeface="Roboto" panose="020B0604020202020204" charset="0"/>
            </a:endParaRPr>
          </a:p>
        </p:txBody>
      </p:sp>
      <p:sp>
        <p:nvSpPr>
          <p:cNvPr id="7" name="Téglalap 9">
            <a:extLst>
              <a:ext uri="{FF2B5EF4-FFF2-40B4-BE49-F238E27FC236}">
                <a16:creationId xmlns:a16="http://schemas.microsoft.com/office/drawing/2014/main" id="{FAC2B3DC-1FBC-41C8-8050-A00ACC34AD85}"/>
              </a:ext>
            </a:extLst>
          </p:cNvPr>
          <p:cNvSpPr/>
          <p:nvPr/>
        </p:nvSpPr>
        <p:spPr>
          <a:xfrm>
            <a:off x="175566" y="2958968"/>
            <a:ext cx="5425440"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latin typeface="Roboto" panose="020B0604020202020204" charset="0"/>
                <a:ea typeface="Roboto" panose="020B0604020202020204" charset="0"/>
              </a:rPr>
              <a:t>Problem Statement</a:t>
            </a:r>
            <a:endParaRPr lang="hu-HU" b="1" dirty="0">
              <a:latin typeface="Roboto" panose="020B0604020202020204" charset="0"/>
              <a:ea typeface="Roboto"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4"/>
          <p:cNvSpPr txBox="1">
            <a:spLocks noGrp="1"/>
          </p:cNvSpPr>
          <p:nvPr>
            <p:ph type="title"/>
          </p:nvPr>
        </p:nvSpPr>
        <p:spPr>
          <a:xfrm>
            <a:off x="228600" y="137160"/>
            <a:ext cx="75303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Introduction</a:t>
            </a:r>
            <a:endParaRPr/>
          </a:p>
        </p:txBody>
      </p:sp>
      <p:sp>
        <p:nvSpPr>
          <p:cNvPr id="501" name="Google Shape;501;p64"/>
          <p:cNvSpPr txBox="1">
            <a:spLocks noGrp="1"/>
          </p:cNvSpPr>
          <p:nvPr>
            <p:ph type="body" idx="1"/>
          </p:nvPr>
        </p:nvSpPr>
        <p:spPr>
          <a:xfrm>
            <a:off x="228600" y="1264919"/>
            <a:ext cx="5791200" cy="3550921"/>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US" sz="1400" dirty="0"/>
              <a:t>Focus: </a:t>
            </a:r>
            <a:r>
              <a:rPr lang="en-US" sz="1400" b="0" dirty="0"/>
              <a:t>Offensive skill players</a:t>
            </a:r>
          </a:p>
          <a:p>
            <a:pPr marL="0" lvl="0" indent="0" algn="l" rtl="0">
              <a:spcBef>
                <a:spcPts val="800"/>
              </a:spcBef>
              <a:spcAft>
                <a:spcPts val="0"/>
              </a:spcAft>
              <a:buNone/>
            </a:pPr>
            <a:r>
              <a:rPr lang="en-US" sz="1400" dirty="0"/>
              <a:t>Questions</a:t>
            </a:r>
          </a:p>
          <a:p>
            <a:pPr marL="285750" indent="-285750"/>
            <a:r>
              <a:rPr lang="en-US" sz="1400" b="0" dirty="0"/>
              <a:t>What are the key metrics to identify top prospects?</a:t>
            </a:r>
            <a:endParaRPr lang="en-US" sz="1400" dirty="0"/>
          </a:p>
          <a:p>
            <a:pPr marL="285750" indent="-285750"/>
            <a:r>
              <a:rPr lang="en-US" sz="1400" b="0" dirty="0"/>
              <a:t>How can teams improve their ROI by selecting the right players?</a:t>
            </a:r>
          </a:p>
          <a:p>
            <a:pPr marL="0" lvl="0" indent="0" algn="l" rtl="0">
              <a:spcBef>
                <a:spcPts val="1800"/>
              </a:spcBef>
              <a:spcAft>
                <a:spcPts val="0"/>
              </a:spcAft>
              <a:buNone/>
            </a:pPr>
            <a:r>
              <a:rPr lang="en-US" sz="1400" dirty="0"/>
              <a:t>Models to build</a:t>
            </a:r>
          </a:p>
          <a:p>
            <a:pPr marL="285750" indent="-285750"/>
            <a:r>
              <a:rPr lang="en-US" sz="1400" b="0" dirty="0"/>
              <a:t>Binary classification (Top Talent)</a:t>
            </a:r>
          </a:p>
          <a:p>
            <a:pPr marL="285750" indent="-285750"/>
            <a:r>
              <a:rPr lang="en-US" sz="1400" b="0" dirty="0"/>
              <a:t>Multiclass classification to predict draft round (1-3, 4-7, Undrafted)</a:t>
            </a:r>
          </a:p>
          <a:p>
            <a:pPr marL="0" lvl="0" indent="0" algn="l" rtl="0">
              <a:spcBef>
                <a:spcPts val="1800"/>
              </a:spcBef>
              <a:spcAft>
                <a:spcPts val="0"/>
              </a:spcAft>
              <a:buNone/>
            </a:pPr>
            <a:r>
              <a:rPr lang="en-US" sz="1400" dirty="0"/>
              <a:t>Clients: NFL teams</a:t>
            </a:r>
          </a:p>
          <a:p>
            <a:pPr marL="285750" indent="-285750"/>
            <a:r>
              <a:rPr lang="en-US" sz="1400" b="0" dirty="0"/>
              <a:t>Evaluate draft prospects and provide an unbiased grade</a:t>
            </a:r>
          </a:p>
          <a:p>
            <a:pPr marL="285750" indent="-285750"/>
            <a:r>
              <a:rPr lang="en-US" sz="1400" b="0" dirty="0"/>
              <a:t>Give an estimate when a player might be selected</a:t>
            </a:r>
          </a:p>
          <a:p>
            <a:pPr marL="0" lvl="0" indent="0" algn="l" rtl="0">
              <a:spcBef>
                <a:spcPts val="800"/>
              </a:spcBef>
              <a:spcAft>
                <a:spcPts val="0"/>
              </a:spcAft>
              <a:buNone/>
            </a:pPr>
            <a:endParaRPr lang="en-US" sz="1400" b="0" dirty="0"/>
          </a:p>
        </p:txBody>
      </p:sp>
      <p:pic>
        <p:nvPicPr>
          <p:cNvPr id="5" name="Picture 4">
            <a:extLst>
              <a:ext uri="{FF2B5EF4-FFF2-40B4-BE49-F238E27FC236}">
                <a16:creationId xmlns:a16="http://schemas.microsoft.com/office/drawing/2014/main" id="{BD5964FC-D34A-4FA1-B72C-7E84205FEBF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11573" y="1489855"/>
            <a:ext cx="2904065" cy="2768542"/>
          </a:xfrm>
          <a:prstGeom prst="rect">
            <a:avLst/>
          </a:prstGeom>
        </p:spPr>
      </p:pic>
      <p:sp>
        <p:nvSpPr>
          <p:cNvPr id="6" name="Téglalap 9">
            <a:extLst>
              <a:ext uri="{FF2B5EF4-FFF2-40B4-BE49-F238E27FC236}">
                <a16:creationId xmlns:a16="http://schemas.microsoft.com/office/drawing/2014/main" id="{6CDC7E23-A89B-4B6C-988A-1BA50B989CE8}"/>
              </a:ext>
            </a:extLst>
          </p:cNvPr>
          <p:cNvSpPr/>
          <p:nvPr/>
        </p:nvSpPr>
        <p:spPr>
          <a:xfrm>
            <a:off x="228599" y="885103"/>
            <a:ext cx="8587039"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latin typeface="Roboto" panose="020B0604020202020204" charset="0"/>
                <a:ea typeface="Roboto" panose="020B0604020202020204" charset="0"/>
              </a:rPr>
              <a:t>Modeling Approach</a:t>
            </a:r>
            <a:endParaRPr lang="hu-HU" b="1" dirty="0">
              <a:latin typeface="Roboto" panose="020B0604020202020204" charset="0"/>
              <a:ea typeface="Roboto" panose="020B0604020202020204" charset="0"/>
            </a:endParaRPr>
          </a:p>
        </p:txBody>
      </p:sp>
    </p:spTree>
    <p:extLst>
      <p:ext uri="{BB962C8B-B14F-4D97-AF65-F5344CB8AC3E}">
        <p14:creationId xmlns:p14="http://schemas.microsoft.com/office/powerpoint/2010/main" val="227655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D8FE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15380-DB06-4F2D-BC17-64158595DC23}"/>
              </a:ext>
            </a:extLst>
          </p:cNvPr>
          <p:cNvSpPr>
            <a:spLocks noGrp="1"/>
          </p:cNvSpPr>
          <p:nvPr>
            <p:ph type="title"/>
          </p:nvPr>
        </p:nvSpPr>
        <p:spPr>
          <a:xfrm>
            <a:off x="2305539" y="2094000"/>
            <a:ext cx="4361074" cy="955500"/>
          </a:xfrm>
        </p:spPr>
        <p:txBody>
          <a:bodyPr anchor="ctr"/>
          <a:lstStyle/>
          <a:p>
            <a:pPr algn="ctr"/>
            <a:r>
              <a:rPr lang="en-US" sz="5400" dirty="0"/>
              <a:t>Datasets</a:t>
            </a:r>
            <a:endParaRPr lang="hu-HU" sz="5400" dirty="0"/>
          </a:p>
        </p:txBody>
      </p:sp>
    </p:spTree>
    <p:extLst>
      <p:ext uri="{BB962C8B-B14F-4D97-AF65-F5344CB8AC3E}">
        <p14:creationId xmlns:p14="http://schemas.microsoft.com/office/powerpoint/2010/main" val="812708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Data </a:t>
            </a:r>
            <a:r>
              <a:rPr lang="hu-HU" dirty="0"/>
              <a:t>s</a:t>
            </a:r>
            <a:r>
              <a:rPr lang="en-US" dirty="0"/>
              <a:t>election</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3" y="1926012"/>
            <a:ext cx="3141938" cy="1801837"/>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sym typeface="Roboto"/>
              </a:rPr>
              <a:t>Combine measurements</a:t>
            </a:r>
          </a:p>
          <a:p>
            <a:pPr marL="285750" lvl="8" indent="-285750">
              <a:lnSpc>
                <a:spcPct val="90000"/>
              </a:lnSpc>
              <a:spcBef>
                <a:spcPts val="800"/>
              </a:spcBef>
              <a:buClr>
                <a:schemeClr val="accent1"/>
              </a:buClr>
              <a:buSzPts val="1800"/>
              <a:buFont typeface="Roboto"/>
              <a:buChar char="•"/>
            </a:pPr>
            <a:r>
              <a:rPr lang="en-US" dirty="0">
                <a:solidFill>
                  <a:schemeClr val="dk1"/>
                </a:solidFill>
                <a:latin typeface="Roboto"/>
                <a:ea typeface="Roboto"/>
                <a:sym typeface="Roboto"/>
              </a:rPr>
              <a:t>Draft classes</a:t>
            </a:r>
          </a:p>
          <a:p>
            <a:pPr marL="285750" lvl="8" indent="-285750">
              <a:lnSpc>
                <a:spcPct val="90000"/>
              </a:lnSpc>
              <a:spcBef>
                <a:spcPts val="800"/>
              </a:spcBef>
              <a:buClr>
                <a:schemeClr val="accent1"/>
              </a:buClr>
              <a:buSzPts val="1800"/>
              <a:buFont typeface="Roboto"/>
              <a:buChar char="•"/>
            </a:pPr>
            <a:r>
              <a:rPr lang="en-US" dirty="0">
                <a:solidFill>
                  <a:schemeClr val="dk1"/>
                </a:solidFill>
                <a:latin typeface="Roboto"/>
                <a:ea typeface="Roboto"/>
                <a:sym typeface="Roboto"/>
              </a:rPr>
              <a:t>School offense and defense data</a:t>
            </a:r>
          </a:p>
          <a:p>
            <a:pPr marL="285750" lvl="8" indent="-285750">
              <a:lnSpc>
                <a:spcPct val="90000"/>
              </a:lnSpc>
              <a:spcBef>
                <a:spcPts val="800"/>
              </a:spcBef>
              <a:buClr>
                <a:schemeClr val="accent1"/>
              </a:buClr>
              <a:buSzPts val="1800"/>
              <a:buFont typeface="Roboto"/>
              <a:buChar char="•"/>
            </a:pPr>
            <a:r>
              <a:rPr lang="en-US" dirty="0">
                <a:solidFill>
                  <a:schemeClr val="dk1"/>
                </a:solidFill>
                <a:latin typeface="Roboto"/>
                <a:ea typeface="Roboto"/>
                <a:sym typeface="Roboto"/>
              </a:rPr>
              <a:t>School ratings</a:t>
            </a:r>
          </a:p>
          <a:p>
            <a:pPr marL="285750" lvl="8" indent="-285750">
              <a:lnSpc>
                <a:spcPct val="90000"/>
              </a:lnSpc>
              <a:spcBef>
                <a:spcPts val="800"/>
              </a:spcBef>
              <a:buClr>
                <a:schemeClr val="accent1"/>
              </a:buClr>
              <a:buSzPts val="1800"/>
              <a:buFont typeface="Roboto"/>
              <a:buChar char="•"/>
            </a:pPr>
            <a:r>
              <a:rPr lang="en-US" dirty="0">
                <a:solidFill>
                  <a:schemeClr val="dk1"/>
                </a:solidFill>
                <a:latin typeface="Roboto"/>
                <a:ea typeface="Roboto"/>
                <a:sym typeface="Roboto"/>
              </a:rPr>
              <a:t>Player college statistics</a:t>
            </a:r>
          </a:p>
        </p:txBody>
      </p:sp>
      <p:pic>
        <p:nvPicPr>
          <p:cNvPr id="4" name="Graphic 3">
            <a:extLst>
              <a:ext uri="{FF2B5EF4-FFF2-40B4-BE49-F238E27FC236}">
                <a16:creationId xmlns:a16="http://schemas.microsoft.com/office/drawing/2014/main" id="{3CF95A92-1C6D-4E96-94AC-5D4452224863}"/>
              </a:ext>
            </a:extLst>
          </p:cNvPr>
          <p:cNvPicPr>
            <a:picLocks noChangeAspect="1"/>
          </p:cNvPicPr>
          <p:nvPr/>
        </p:nvPicPr>
        <p:blipFill>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66588" y="2225438"/>
            <a:ext cx="1140600" cy="220762"/>
          </a:xfrm>
          <a:prstGeom prst="rect">
            <a:avLst/>
          </a:prstGeom>
        </p:spPr>
      </p:pic>
      <p:sp>
        <p:nvSpPr>
          <p:cNvPr id="9" name="Téglalap 9">
            <a:extLst>
              <a:ext uri="{FF2B5EF4-FFF2-40B4-BE49-F238E27FC236}">
                <a16:creationId xmlns:a16="http://schemas.microsoft.com/office/drawing/2014/main" id="{C32791B6-EBB3-49E2-A35C-8F3B2AA7E1ED}"/>
              </a:ext>
            </a:extLst>
          </p:cNvPr>
          <p:cNvSpPr/>
          <p:nvPr/>
        </p:nvSpPr>
        <p:spPr>
          <a:xfrm>
            <a:off x="322022" y="1540550"/>
            <a:ext cx="7145578"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latin typeface="Roboto" panose="020B0604020202020204" charset="0"/>
                <a:ea typeface="Roboto" panose="020B0604020202020204" charset="0"/>
              </a:rPr>
              <a:t>Sports-reference.com</a:t>
            </a:r>
            <a:endParaRPr lang="hu-HU" b="1" dirty="0">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1038505"/>
            <a:ext cx="7928811" cy="38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b="1" dirty="0">
                <a:solidFill>
                  <a:sysClr val="windowText" lastClr="000000"/>
                </a:solidFill>
                <a:latin typeface="Roboto" panose="020B0604020202020204" charset="0"/>
                <a:ea typeface="Roboto" panose="020B0604020202020204" charset="0"/>
              </a:rPr>
              <a:t>21 years (2000-2020) </a:t>
            </a:r>
            <a:r>
              <a:rPr lang="en-US" dirty="0">
                <a:solidFill>
                  <a:sysClr val="windowText" lastClr="000000"/>
                </a:solidFill>
                <a:latin typeface="Roboto" panose="020B0604020202020204" charset="0"/>
                <a:ea typeface="Roboto" panose="020B0604020202020204" charset="0"/>
              </a:rPr>
              <a:t>of data scraped with </a:t>
            </a:r>
            <a:r>
              <a:rPr lang="en-US" b="1" dirty="0">
                <a:solidFill>
                  <a:sysClr val="windowText" lastClr="000000"/>
                </a:solidFill>
                <a:latin typeface="Roboto" panose="020B0604020202020204" charset="0"/>
                <a:ea typeface="Roboto" panose="020B0604020202020204" charset="0"/>
              </a:rPr>
              <a:t>Python</a:t>
            </a:r>
            <a:r>
              <a:rPr lang="en-US" dirty="0">
                <a:solidFill>
                  <a:sysClr val="windowText" lastClr="000000"/>
                </a:solidFill>
                <a:latin typeface="Roboto" panose="020B0604020202020204" charset="0"/>
                <a:ea typeface="Roboto" panose="020B0604020202020204" charset="0"/>
              </a:rPr>
              <a:t> from the following sources:</a:t>
            </a:r>
          </a:p>
        </p:txBody>
      </p:sp>
      <p:sp>
        <p:nvSpPr>
          <p:cNvPr id="11" name="Google Shape;501;p64">
            <a:extLst>
              <a:ext uri="{FF2B5EF4-FFF2-40B4-BE49-F238E27FC236}">
                <a16:creationId xmlns:a16="http://schemas.microsoft.com/office/drawing/2014/main" id="{2BAED161-4024-4141-A5F5-0C1FDB655517}"/>
              </a:ext>
            </a:extLst>
          </p:cNvPr>
          <p:cNvSpPr txBox="1">
            <a:spLocks/>
          </p:cNvSpPr>
          <p:nvPr/>
        </p:nvSpPr>
        <p:spPr>
          <a:xfrm>
            <a:off x="515663" y="4070899"/>
            <a:ext cx="5462152" cy="385462"/>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8"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Combine measurements (to check completeness)</a:t>
            </a:r>
          </a:p>
        </p:txBody>
      </p:sp>
      <p:sp>
        <p:nvSpPr>
          <p:cNvPr id="12" name="Téglalap 9">
            <a:extLst>
              <a:ext uri="{FF2B5EF4-FFF2-40B4-BE49-F238E27FC236}">
                <a16:creationId xmlns:a16="http://schemas.microsoft.com/office/drawing/2014/main" id="{86770AD0-547F-4D68-96C3-1B30B66C560F}"/>
              </a:ext>
            </a:extLst>
          </p:cNvPr>
          <p:cNvSpPr/>
          <p:nvPr/>
        </p:nvSpPr>
        <p:spPr>
          <a:xfrm>
            <a:off x="362080" y="3685437"/>
            <a:ext cx="6633080"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latin typeface="Roboto" panose="020B0604020202020204" charset="0"/>
                <a:ea typeface="Roboto" panose="020B0604020202020204" charset="0"/>
              </a:rPr>
              <a:t>Nflcombineresults.com</a:t>
            </a:r>
            <a:endParaRPr lang="hu-HU" b="1" dirty="0">
              <a:latin typeface="Roboto" panose="020B0604020202020204" charset="0"/>
              <a:ea typeface="Roboto" panose="020B0604020202020204" charset="0"/>
            </a:endParaRPr>
          </a:p>
        </p:txBody>
      </p:sp>
      <p:pic>
        <p:nvPicPr>
          <p:cNvPr id="7" name="Graphic 6">
            <a:extLst>
              <a:ext uri="{FF2B5EF4-FFF2-40B4-BE49-F238E27FC236}">
                <a16:creationId xmlns:a16="http://schemas.microsoft.com/office/drawing/2014/main" id="{E8E9B189-8015-4B5C-A3CD-3C8DCC60CAF3}"/>
              </a:ext>
            </a:extLst>
          </p:cNvPr>
          <p:cNvPicPr>
            <a:picLocks noChangeAspect="1"/>
          </p:cNvPicPr>
          <p:nvPr/>
        </p:nvPicPr>
        <p:blipFill>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53608" y="3215938"/>
            <a:ext cx="1019496" cy="218463"/>
          </a:xfrm>
          <a:prstGeom prst="rect">
            <a:avLst/>
          </a:prstGeom>
        </p:spPr>
      </p:pic>
      <p:pic>
        <p:nvPicPr>
          <p:cNvPr id="13" name="Graphic 12">
            <a:extLst>
              <a:ext uri="{FF2B5EF4-FFF2-40B4-BE49-F238E27FC236}">
                <a16:creationId xmlns:a16="http://schemas.microsoft.com/office/drawing/2014/main" id="{283C6930-9768-4BE9-9DD7-32307A4C7AD6}"/>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0800000" flipH="1" flipV="1">
            <a:off x="3666588" y="2734313"/>
            <a:ext cx="1602060" cy="218462"/>
          </a:xfrm>
          <a:prstGeom prst="rect">
            <a:avLst/>
          </a:prstGeom>
        </p:spPr>
      </p:pic>
      <p:pic>
        <p:nvPicPr>
          <p:cNvPr id="17" name="Picture 16" descr="A picture containing person, outdoor, baseball, holding&#10;&#10;Description automatically generated">
            <a:extLst>
              <a:ext uri="{FF2B5EF4-FFF2-40B4-BE49-F238E27FC236}">
                <a16:creationId xmlns:a16="http://schemas.microsoft.com/office/drawing/2014/main" id="{AE605293-7AC0-4DB2-944E-631B1C66499F}"/>
              </a:ext>
            </a:extLst>
          </p:cNvPr>
          <p:cNvPicPr>
            <a:picLocks noChangeAspect="1"/>
          </p:cNvPicPr>
          <p:nvPr/>
        </p:nvPicPr>
        <p:blipFill rotWithShape="1">
          <a:blip r:embed="rId9"/>
          <a:srcRect r="14156"/>
          <a:stretch/>
        </p:blipFill>
        <p:spPr>
          <a:xfrm>
            <a:off x="5909513" y="1375613"/>
            <a:ext cx="3234487" cy="3767887"/>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Data </a:t>
            </a:r>
            <a:r>
              <a:rPr lang="en-US" dirty="0"/>
              <a:t>preparation</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840939"/>
            <a:ext cx="6804869" cy="2879917"/>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Remove special characters from columns (‘+’, ‘*’, ‘/’ etc.)</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Remove non-numeric characters from numeric fields (‘1st’, ‘2nd’) </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Handle missing values (case dependent)</a:t>
            </a:r>
          </a:p>
          <a:p>
            <a:pPr marL="285750" lvl="8"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Drop not relevant columns</a:t>
            </a:r>
          </a:p>
          <a:p>
            <a:pPr marL="285750" lvl="8"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Handle duplicates (very few -&gt; manual corrections)</a:t>
            </a:r>
          </a:p>
          <a:p>
            <a:pPr marL="285750" lvl="8"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Uniformize school names, conferences, positions (e.g. Pittsburgh, Pitt)</a:t>
            </a:r>
          </a:p>
          <a:p>
            <a:pPr marL="285750" lvl="8"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Fix player links (manual) and extract player IDs from links</a:t>
            </a:r>
          </a:p>
          <a:p>
            <a:pPr marL="285750" lvl="8"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Convert columns to correct datatypes (numeric fields to integer/float)</a:t>
            </a:r>
          </a:p>
          <a:p>
            <a:pPr marL="285750" lvl="8"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Clean key columns to be able to join tables</a:t>
            </a:r>
          </a:p>
        </p:txBody>
      </p:sp>
      <p:sp>
        <p:nvSpPr>
          <p:cNvPr id="9" name="Téglalap 9">
            <a:extLst>
              <a:ext uri="{FF2B5EF4-FFF2-40B4-BE49-F238E27FC236}">
                <a16:creationId xmlns:a16="http://schemas.microsoft.com/office/drawing/2014/main" id="{C32791B6-EBB3-49E2-A35C-8F3B2AA7E1ED}"/>
              </a:ext>
            </a:extLst>
          </p:cNvPr>
          <p:cNvSpPr/>
          <p:nvPr/>
        </p:nvSpPr>
        <p:spPr>
          <a:xfrm>
            <a:off x="306088" y="1421606"/>
            <a:ext cx="6679503"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latin typeface="Roboto" panose="020B0604020202020204" charset="0"/>
                <a:ea typeface="Roboto" panose="020B0604020202020204" charset="0"/>
              </a:rPr>
              <a:t>Data Cleaning</a:t>
            </a:r>
            <a:endParaRPr lang="hu-HU" b="1" dirty="0">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964062"/>
            <a:ext cx="7928811" cy="38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dirty="0">
                <a:solidFill>
                  <a:sysClr val="windowText" lastClr="000000"/>
                </a:solidFill>
                <a:latin typeface="Roboto" panose="020B0604020202020204" charset="0"/>
                <a:ea typeface="Roboto" panose="020B0604020202020204" charset="0"/>
              </a:rPr>
              <a:t>Data processing with </a:t>
            </a:r>
            <a:r>
              <a:rPr lang="en-US" b="1" dirty="0">
                <a:solidFill>
                  <a:sysClr val="windowText" lastClr="000000"/>
                </a:solidFill>
                <a:latin typeface="Roboto" panose="020B0604020202020204" charset="0"/>
                <a:ea typeface="Roboto" panose="020B0604020202020204" charset="0"/>
              </a:rPr>
              <a:t>Python</a:t>
            </a:r>
            <a:r>
              <a:rPr lang="en-US" dirty="0">
                <a:solidFill>
                  <a:sysClr val="windowText" lastClr="000000"/>
                </a:solidFill>
                <a:latin typeface="Roboto" panose="020B0604020202020204" charset="0"/>
                <a:ea typeface="Roboto" panose="020B0604020202020204" charset="0"/>
              </a:rPr>
              <a:t> &amp; </a:t>
            </a:r>
            <a:r>
              <a:rPr lang="en-US" b="1" dirty="0">
                <a:solidFill>
                  <a:sysClr val="windowText" lastClr="000000"/>
                </a:solidFill>
                <a:latin typeface="Roboto" panose="020B0604020202020204" charset="0"/>
                <a:ea typeface="Roboto" panose="020B0604020202020204" charset="0"/>
              </a:rPr>
              <a:t>SQL</a:t>
            </a:r>
          </a:p>
        </p:txBody>
      </p:sp>
      <p:pic>
        <p:nvPicPr>
          <p:cNvPr id="3" name="Picture 2" descr="A baseball player holding a bat&#10;&#10;Description automatically generated">
            <a:extLst>
              <a:ext uri="{FF2B5EF4-FFF2-40B4-BE49-F238E27FC236}">
                <a16:creationId xmlns:a16="http://schemas.microsoft.com/office/drawing/2014/main" id="{A0B45667-948D-4D85-87C8-5CCB40CACB67}"/>
              </a:ext>
            </a:extLst>
          </p:cNvPr>
          <p:cNvPicPr>
            <a:picLocks noChangeAspect="1"/>
          </p:cNvPicPr>
          <p:nvPr/>
        </p:nvPicPr>
        <p:blipFill>
          <a:blip r:embed="rId3"/>
          <a:stretch>
            <a:fillRect/>
          </a:stretch>
        </p:blipFill>
        <p:spPr>
          <a:xfrm>
            <a:off x="5932967" y="1142554"/>
            <a:ext cx="3211033" cy="4000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7195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225825" y="137160"/>
            <a:ext cx="7689600" cy="5940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dirty="0"/>
              <a:t>Data </a:t>
            </a:r>
            <a:r>
              <a:rPr lang="en-US" dirty="0"/>
              <a:t>preparation</a:t>
            </a:r>
            <a:endParaRPr dirty="0"/>
          </a:p>
        </p:txBody>
      </p:sp>
      <p:sp>
        <p:nvSpPr>
          <p:cNvPr id="5" name="Google Shape;501;p64">
            <a:extLst>
              <a:ext uri="{FF2B5EF4-FFF2-40B4-BE49-F238E27FC236}">
                <a16:creationId xmlns:a16="http://schemas.microsoft.com/office/drawing/2014/main" id="{0B23C60D-A8B1-4B7F-8C7B-9572F70E94D9}"/>
              </a:ext>
            </a:extLst>
          </p:cNvPr>
          <p:cNvSpPr txBox="1">
            <a:spLocks/>
          </p:cNvSpPr>
          <p:nvPr/>
        </p:nvSpPr>
        <p:spPr>
          <a:xfrm>
            <a:off x="515662" y="1872850"/>
            <a:ext cx="6804869" cy="2762945"/>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Create indices on key columns to optimize queries</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Join tables on key columns</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Aggregate data to create 1 record / player</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Handle arithmetic operations with zeros and NULLs</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Round float values to 2 decimals</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Create categorical columns (e.g. Position group)</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Create binary columns (e.g. Power conference, Consensus All-American)</a:t>
            </a:r>
          </a:p>
          <a:p>
            <a:pPr marL="285750" lvl="2" indent="-285750">
              <a:lnSpc>
                <a:spcPct val="90000"/>
              </a:lnSpc>
              <a:spcBef>
                <a:spcPts val="800"/>
              </a:spcBef>
              <a:buClr>
                <a:schemeClr val="accent1"/>
              </a:buClr>
              <a:buSzPts val="1800"/>
              <a:buFont typeface="Roboto"/>
              <a:buChar char="•"/>
            </a:pPr>
            <a:r>
              <a:rPr lang="en-US" dirty="0">
                <a:solidFill>
                  <a:schemeClr val="dk1"/>
                </a:solidFill>
                <a:latin typeface="Roboto"/>
                <a:ea typeface="Roboto"/>
              </a:rPr>
              <a:t>Handle players with drastic position change in college (e.g. Tannehill WR to QB)</a:t>
            </a:r>
          </a:p>
        </p:txBody>
      </p:sp>
      <p:sp>
        <p:nvSpPr>
          <p:cNvPr id="9" name="Téglalap 9">
            <a:extLst>
              <a:ext uri="{FF2B5EF4-FFF2-40B4-BE49-F238E27FC236}">
                <a16:creationId xmlns:a16="http://schemas.microsoft.com/office/drawing/2014/main" id="{C32791B6-EBB3-49E2-A35C-8F3B2AA7E1ED}"/>
              </a:ext>
            </a:extLst>
          </p:cNvPr>
          <p:cNvSpPr/>
          <p:nvPr/>
        </p:nvSpPr>
        <p:spPr>
          <a:xfrm>
            <a:off x="306088" y="1453517"/>
            <a:ext cx="6498749" cy="385462"/>
          </a:xfrm>
          <a:prstGeom prst="rect">
            <a:avLst/>
          </a:prstGeom>
          <a:solidFill>
            <a:srgbClr val="2D8F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b="1" dirty="0">
                <a:latin typeface="Roboto" panose="020B0604020202020204" charset="0"/>
                <a:ea typeface="Roboto" panose="020B0604020202020204" charset="0"/>
              </a:rPr>
              <a:t>Joining Tables</a:t>
            </a:r>
            <a:endParaRPr lang="hu-HU" b="1" dirty="0">
              <a:latin typeface="Roboto" panose="020B0604020202020204" charset="0"/>
              <a:ea typeface="Roboto" panose="020B0604020202020204" charset="0"/>
            </a:endParaRPr>
          </a:p>
        </p:txBody>
      </p:sp>
      <p:sp>
        <p:nvSpPr>
          <p:cNvPr id="10" name="Téglalap 13">
            <a:extLst>
              <a:ext uri="{FF2B5EF4-FFF2-40B4-BE49-F238E27FC236}">
                <a16:creationId xmlns:a16="http://schemas.microsoft.com/office/drawing/2014/main" id="{0FC25B50-3BBC-44D4-9661-027975075FE8}"/>
              </a:ext>
            </a:extLst>
          </p:cNvPr>
          <p:cNvSpPr/>
          <p:nvPr/>
        </p:nvSpPr>
        <p:spPr>
          <a:xfrm>
            <a:off x="306088" y="995973"/>
            <a:ext cx="7928811" cy="3854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800"/>
              </a:spcBef>
            </a:pPr>
            <a:r>
              <a:rPr lang="en-US" dirty="0">
                <a:solidFill>
                  <a:sysClr val="windowText" lastClr="000000"/>
                </a:solidFill>
                <a:latin typeface="Roboto" panose="020B0604020202020204" charset="0"/>
                <a:ea typeface="Roboto" panose="020B0604020202020204" charset="0"/>
              </a:rPr>
              <a:t>Data processing with </a:t>
            </a:r>
            <a:r>
              <a:rPr lang="en-US" b="1" dirty="0">
                <a:solidFill>
                  <a:sysClr val="windowText" lastClr="000000"/>
                </a:solidFill>
                <a:latin typeface="Roboto" panose="020B0604020202020204" charset="0"/>
                <a:ea typeface="Roboto" panose="020B0604020202020204" charset="0"/>
              </a:rPr>
              <a:t>Python</a:t>
            </a:r>
            <a:r>
              <a:rPr lang="en-US" dirty="0">
                <a:solidFill>
                  <a:sysClr val="windowText" lastClr="000000"/>
                </a:solidFill>
                <a:latin typeface="Roboto" panose="020B0604020202020204" charset="0"/>
                <a:ea typeface="Roboto" panose="020B0604020202020204" charset="0"/>
              </a:rPr>
              <a:t> &amp; </a:t>
            </a:r>
            <a:r>
              <a:rPr lang="en-US" b="1" dirty="0">
                <a:solidFill>
                  <a:sysClr val="windowText" lastClr="000000"/>
                </a:solidFill>
                <a:latin typeface="Roboto" panose="020B0604020202020204" charset="0"/>
                <a:ea typeface="Roboto" panose="020B0604020202020204" charset="0"/>
              </a:rPr>
              <a:t>SQL</a:t>
            </a:r>
          </a:p>
        </p:txBody>
      </p:sp>
      <p:pic>
        <p:nvPicPr>
          <p:cNvPr id="4" name="Picture 3" descr="A baseball player wearing a helmet&#10;&#10;Description automatically generated">
            <a:extLst>
              <a:ext uri="{FF2B5EF4-FFF2-40B4-BE49-F238E27FC236}">
                <a16:creationId xmlns:a16="http://schemas.microsoft.com/office/drawing/2014/main" id="{75203253-E4C6-4FDF-A2AA-27F45F3B6BE7}"/>
              </a:ext>
            </a:extLst>
          </p:cNvPr>
          <p:cNvPicPr>
            <a:picLocks noChangeAspect="1"/>
          </p:cNvPicPr>
          <p:nvPr/>
        </p:nvPicPr>
        <p:blipFill>
          <a:blip r:embed="rId3"/>
          <a:stretch>
            <a:fillRect/>
          </a:stretch>
        </p:blipFill>
        <p:spPr>
          <a:xfrm>
            <a:off x="6502807" y="995973"/>
            <a:ext cx="2468030" cy="41421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8441223"/>
      </p:ext>
    </p:extLst>
  </p:cSld>
  <p:clrMapOvr>
    <a:masterClrMapping/>
  </p:clrMapOvr>
</p:sld>
</file>

<file path=ppt/theme/theme1.xml><?xml version="1.0" encoding="utf-8"?>
<a:theme xmlns:a="http://schemas.openxmlformats.org/drawingml/2006/main" name="DataRobot – Presentation Master">
  <a:themeElements>
    <a:clrScheme name="Custom 29">
      <a:dk1>
        <a:srgbClr val="000000"/>
      </a:dk1>
      <a:lt1>
        <a:srgbClr val="FFFFFF"/>
      </a:lt1>
      <a:dk2>
        <a:srgbClr val="F2F0EE"/>
      </a:dk2>
      <a:lt2>
        <a:srgbClr val="E3E7F0"/>
      </a:lt2>
      <a:accent1>
        <a:srgbClr val="0099FF"/>
      </a:accent1>
      <a:accent2>
        <a:srgbClr val="FF2E3C"/>
      </a:accent2>
      <a:accent3>
        <a:srgbClr val="762CA0"/>
      </a:accent3>
      <a:accent4>
        <a:srgbClr val="FFC000"/>
      </a:accent4>
      <a:accent5>
        <a:srgbClr val="92CA18"/>
      </a:accent5>
      <a:accent6>
        <a:srgbClr val="27AFF4"/>
      </a:accent6>
      <a:hlink>
        <a:srgbClr val="0099F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9289</TotalTime>
  <Words>4888</Words>
  <Application>Microsoft Office PowerPoint</Application>
  <PresentationFormat>On-screen Show (16:9)</PresentationFormat>
  <Paragraphs>633</Paragraphs>
  <Slides>38</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Roboto Light</vt:lpstr>
      <vt:lpstr>Roboto</vt:lpstr>
      <vt:lpstr>DataRobot – Presentation Master</vt:lpstr>
      <vt:lpstr>Identifying Top Talent </vt:lpstr>
      <vt:lpstr>PowerPoint Presentation</vt:lpstr>
      <vt:lpstr>Introduction</vt:lpstr>
      <vt:lpstr>Introduction</vt:lpstr>
      <vt:lpstr>Introduction</vt:lpstr>
      <vt:lpstr>Datasets</vt:lpstr>
      <vt:lpstr>Data selection</vt:lpstr>
      <vt:lpstr>Data preparation</vt:lpstr>
      <vt:lpstr>Data preparation</vt:lpstr>
      <vt:lpstr>Modeling approach</vt:lpstr>
      <vt:lpstr>Modeling approach</vt:lpstr>
      <vt:lpstr>Modeling approach</vt:lpstr>
      <vt:lpstr>Modeling approach</vt:lpstr>
      <vt:lpstr>Modeling</vt:lpstr>
      <vt:lpstr>Modeling</vt:lpstr>
      <vt:lpstr>Normalization Example (Wide Receiver)</vt:lpstr>
      <vt:lpstr>Modeling</vt:lpstr>
      <vt:lpstr>Model evaluation Top Talent - Binary Classification</vt:lpstr>
      <vt:lpstr>Modeling</vt:lpstr>
      <vt:lpstr>Modeling</vt:lpstr>
      <vt:lpstr>Modeling</vt:lpstr>
      <vt:lpstr>Modeling</vt:lpstr>
      <vt:lpstr>Modeling</vt:lpstr>
      <vt:lpstr>Modeling</vt:lpstr>
      <vt:lpstr>Modeling</vt:lpstr>
      <vt:lpstr>Modeling</vt:lpstr>
      <vt:lpstr>Modeling</vt:lpstr>
      <vt:lpstr>Model evaluation Draft Position - Multiclass Classification</vt:lpstr>
      <vt:lpstr>Modeling</vt:lpstr>
      <vt:lpstr>Modeling</vt:lpstr>
      <vt:lpstr>Modeling</vt:lpstr>
      <vt:lpstr>Modeling</vt:lpstr>
      <vt:lpstr>Deployment For NFL Teams</vt:lpstr>
      <vt:lpstr>Deployment</vt:lpstr>
      <vt:lpstr>Conclusion</vt:lpstr>
      <vt:lpstr>Conclusion</vt:lpstr>
      <vt:lpstr>Future research ideas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Roland Herman</cp:lastModifiedBy>
  <cp:revision>408</cp:revision>
  <dcterms:modified xsi:type="dcterms:W3CDTF">2020-11-03T23:47:53Z</dcterms:modified>
</cp:coreProperties>
</file>